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fntdata" ContentType="application/x-fontdata"/>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55" r:id="rId1"/>
  </p:sldMasterIdLst>
  <p:notesMasterIdLst>
    <p:notesMasterId r:id="rId51"/>
  </p:notesMasterIdLst>
  <p:handoutMasterIdLst>
    <p:handoutMasterId r:id="rId52"/>
  </p:handoutMasterIdLst>
  <p:sldIdLst>
    <p:sldId id="328" r:id="rId2"/>
    <p:sldId id="287" r:id="rId3"/>
    <p:sldId id="395" r:id="rId4"/>
    <p:sldId id="353" r:id="rId5"/>
    <p:sldId id="351" r:id="rId6"/>
    <p:sldId id="356" r:id="rId7"/>
    <p:sldId id="366" r:id="rId8"/>
    <p:sldId id="359" r:id="rId9"/>
    <p:sldId id="361" r:id="rId10"/>
    <p:sldId id="396" r:id="rId11"/>
    <p:sldId id="355" r:id="rId12"/>
    <p:sldId id="363" r:id="rId13"/>
    <p:sldId id="362" r:id="rId14"/>
    <p:sldId id="365" r:id="rId15"/>
    <p:sldId id="367" r:id="rId16"/>
    <p:sldId id="368" r:id="rId17"/>
    <p:sldId id="375" r:id="rId18"/>
    <p:sldId id="386" r:id="rId19"/>
    <p:sldId id="372" r:id="rId20"/>
    <p:sldId id="373" r:id="rId21"/>
    <p:sldId id="374" r:id="rId22"/>
    <p:sldId id="369" r:id="rId23"/>
    <p:sldId id="397" r:id="rId24"/>
    <p:sldId id="404" r:id="rId25"/>
    <p:sldId id="399" r:id="rId26"/>
    <p:sldId id="403" r:id="rId27"/>
    <p:sldId id="370" r:id="rId28"/>
    <p:sldId id="376" r:id="rId29"/>
    <p:sldId id="390" r:id="rId30"/>
    <p:sldId id="378" r:id="rId31"/>
    <p:sldId id="379" r:id="rId32"/>
    <p:sldId id="381" r:id="rId33"/>
    <p:sldId id="400" r:id="rId34"/>
    <p:sldId id="401" r:id="rId35"/>
    <p:sldId id="402" r:id="rId36"/>
    <p:sldId id="377" r:id="rId37"/>
    <p:sldId id="382" r:id="rId38"/>
    <p:sldId id="383" r:id="rId39"/>
    <p:sldId id="380" r:id="rId40"/>
    <p:sldId id="393" r:id="rId41"/>
    <p:sldId id="354" r:id="rId42"/>
    <p:sldId id="398" r:id="rId43"/>
    <p:sldId id="388" r:id="rId44"/>
    <p:sldId id="387" r:id="rId45"/>
    <p:sldId id="385" r:id="rId46"/>
    <p:sldId id="391" r:id="rId47"/>
    <p:sldId id="394" r:id="rId48"/>
    <p:sldId id="392" r:id="rId49"/>
    <p:sldId id="389" r:id="rId50"/>
  </p:sldIdLst>
  <p:sldSz cx="6858000" cy="5143500"/>
  <p:notesSz cx="6858000" cy="9144000"/>
  <p:embeddedFontLst>
    <p:embeddedFont>
      <p:font typeface="Calibri" panose="020F0502020204030204" pitchFamily="34" charset="0"/>
      <p:regular r:id="rId53"/>
      <p:bold r:id="rId54"/>
      <p:italic r:id="rId55"/>
      <p:boldItalic r:id="rId56"/>
    </p:embeddedFont>
    <p:embeddedFont>
      <p:font typeface="Palatino Linotype" panose="02040502050505030304" pitchFamily="18" charset="0"/>
      <p:regular r:id="rId57"/>
      <p:bold r:id="rId58"/>
      <p:italic r:id="rId59"/>
      <p:boldItalic r:id="rId60"/>
    </p:embeddedFont>
    <p:embeddedFont>
      <p:font typeface="Roboto Condensed" panose="020B0604020202020204" charset="0"/>
      <p:regular r:id="rId61"/>
      <p:bold r:id="rId62"/>
      <p:italic r:id="rId63"/>
      <p:boldItalic r:id="rId64"/>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orient="horz" pos="3162" userDrawn="1">
          <p15:clr>
            <a:srgbClr val="A4A3A4"/>
          </p15:clr>
        </p15:guide>
        <p15:guide id="3" orient="horz" pos="2414" userDrawn="1">
          <p15:clr>
            <a:srgbClr val="A4A3A4"/>
          </p15:clr>
        </p15:guide>
        <p15:guide id="5" orient="horz" pos="2867" userDrawn="1">
          <p15:clr>
            <a:srgbClr val="A4A3A4"/>
          </p15:clr>
        </p15:guide>
        <p15:guide id="6" orient="horz" pos="214" userDrawn="1">
          <p15:clr>
            <a:srgbClr val="A4A3A4"/>
          </p15:clr>
        </p15:guide>
        <p15:guide id="7" orient="horz" pos="696" userDrawn="1">
          <p15:clr>
            <a:srgbClr val="A4A3A4"/>
          </p15:clr>
        </p15:guide>
        <p15:guide id="8" orient="horz" pos="2709" userDrawn="1">
          <p15:clr>
            <a:srgbClr val="A4A3A4"/>
          </p15:clr>
        </p15:guide>
        <p15:guide id="9" pos="1514" userDrawn="1">
          <p15:clr>
            <a:srgbClr val="A4A3A4"/>
          </p15:clr>
        </p15:guide>
        <p15:guide id="10" pos="1292" userDrawn="1">
          <p15:clr>
            <a:srgbClr val="A4A3A4"/>
          </p15:clr>
        </p15:guide>
        <p15:guide id="11" pos="4106" userDrawn="1">
          <p15:clr>
            <a:srgbClr val="A4A3A4"/>
          </p15:clr>
        </p15:guide>
        <p15:guide id="12" pos="221" userDrawn="1">
          <p15:clr>
            <a:srgbClr val="A4A3A4"/>
          </p15:clr>
        </p15:guide>
        <p15:guide id="13" pos="3025" userDrawn="1">
          <p15:clr>
            <a:srgbClr val="A4A3A4"/>
          </p15:clr>
        </p15:guide>
        <p15:guide id="14" pos="2809" userDrawn="1">
          <p15:clr>
            <a:srgbClr val="A4A3A4"/>
          </p15:clr>
        </p15:guide>
        <p15:guide id="15" pos="2378" userDrawn="1">
          <p15:clr>
            <a:srgbClr val="A4A3A4"/>
          </p15:clr>
        </p15:guide>
        <p15:guide id="16" pos="433" userDrawn="1">
          <p15:clr>
            <a:srgbClr val="A4A3A4"/>
          </p15:clr>
        </p15:guide>
        <p15:guide id="17" pos="648" userDrawn="1">
          <p15:clr>
            <a:srgbClr val="A4A3A4"/>
          </p15:clr>
        </p15:guide>
        <p15:guide id="18" pos="867" userDrawn="1">
          <p15:clr>
            <a:srgbClr val="A4A3A4"/>
          </p15:clr>
        </p15:guide>
        <p15:guide id="19" pos="1082" userDrawn="1">
          <p15:clr>
            <a:srgbClr val="A4A3A4"/>
          </p15:clr>
        </p15:guide>
        <p15:guide id="20" pos="1734" userDrawn="1">
          <p15:clr>
            <a:srgbClr val="A4A3A4"/>
          </p15:clr>
        </p15:guide>
        <p15:guide id="21" pos="1946" userDrawn="1">
          <p15:clr>
            <a:srgbClr val="A4A3A4"/>
          </p15:clr>
        </p15:guide>
        <p15:guide id="22" pos="2160" userDrawn="1">
          <p15:clr>
            <a:srgbClr val="A4A3A4"/>
          </p15:clr>
        </p15:guide>
        <p15:guide id="23" pos="2594" userDrawn="1">
          <p15:clr>
            <a:srgbClr val="A4A3A4"/>
          </p15:clr>
        </p15:guide>
        <p15:guide id="25" pos="3453" userDrawn="1">
          <p15:clr>
            <a:srgbClr val="A4A3A4"/>
          </p15:clr>
        </p15:guide>
        <p15:guide id="26" pos="3674" userDrawn="1">
          <p15:clr>
            <a:srgbClr val="A4A3A4"/>
          </p15:clr>
        </p15:guide>
        <p15:guide id="27" pos="3890" userDrawn="1">
          <p15:clr>
            <a:srgbClr val="A4A3A4"/>
          </p15:clr>
        </p15:guide>
        <p15:guide id="28" orient="horz" pos="3153" userDrawn="1">
          <p15:clr>
            <a:srgbClr val="A4A3A4"/>
          </p15:clr>
        </p15:guide>
        <p15:guide id="29" orient="horz" pos="2836" userDrawn="1">
          <p15:clr>
            <a:srgbClr val="A4A3A4"/>
          </p15:clr>
        </p15:guide>
        <p15:guide id="30" pos="324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F5D"/>
    <a:srgbClr val="6C7921"/>
    <a:srgbClr val="384519"/>
    <a:srgbClr val="5B0503"/>
    <a:srgbClr val="104E28"/>
    <a:srgbClr val="FFFFFF"/>
    <a:srgbClr val="BD9F21"/>
    <a:srgbClr val="FFC864"/>
    <a:srgbClr val="FFBE64"/>
    <a:srgbClr val="F0AA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85" autoAdjust="0"/>
    <p:restoredTop sz="68356" autoAdjust="0"/>
  </p:normalViewPr>
  <p:slideViewPr>
    <p:cSldViewPr snapToGrid="0" snapToObjects="1">
      <p:cViewPr varScale="1">
        <p:scale>
          <a:sx n="117" d="100"/>
          <a:sy n="117" d="100"/>
        </p:scale>
        <p:origin x="2190" y="96"/>
      </p:cViewPr>
      <p:guideLst>
        <p:guide orient="horz" pos="1620"/>
        <p:guide orient="horz" pos="3162"/>
        <p:guide orient="horz" pos="2414"/>
        <p:guide orient="horz" pos="2867"/>
        <p:guide orient="horz" pos="214"/>
        <p:guide orient="horz" pos="696"/>
        <p:guide orient="horz" pos="2709"/>
        <p:guide pos="1514"/>
        <p:guide pos="1292"/>
        <p:guide pos="4106"/>
        <p:guide pos="221"/>
        <p:guide pos="3025"/>
        <p:guide pos="2809"/>
        <p:guide pos="2378"/>
        <p:guide pos="433"/>
        <p:guide pos="648"/>
        <p:guide pos="867"/>
        <p:guide pos="1082"/>
        <p:guide pos="1734"/>
        <p:guide pos="1946"/>
        <p:guide pos="2160"/>
        <p:guide pos="2594"/>
        <p:guide pos="3453"/>
        <p:guide pos="3674"/>
        <p:guide pos="3890"/>
        <p:guide orient="horz" pos="3153"/>
        <p:guide orient="horz" pos="2836"/>
        <p:guide pos="3241"/>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2772"/>
    </p:cViewPr>
  </p:sorterViewPr>
  <p:notesViewPr>
    <p:cSldViewPr snapToGrid="0" snapToObjects="1" showGuides="1">
      <p:cViewPr varScale="1">
        <p:scale>
          <a:sx n="96" d="100"/>
          <a:sy n="96" d="100"/>
        </p:scale>
        <p:origin x="3642" y="96"/>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63" Type="http://schemas.openxmlformats.org/officeDocument/2006/relationships/font" Target="fonts/font11.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9.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64"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7.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62"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60" Type="http://schemas.openxmlformats.org/officeDocument/2006/relationships/font" Target="fonts/font8.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52642F8-4030-468B-846F-DE3B6AB6CE0D}" type="datetimeFigureOut">
              <a:rPr lang="de-DE" smtClean="0"/>
              <a:t>29.04.2024</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A6AA542-7317-4AC6-A4A4-9C0CA7435764}" type="slidenum">
              <a:rPr lang="de-DE" smtClean="0"/>
              <a:t>‹Nr.›</a:t>
            </a:fld>
            <a:endParaRPr lang="de-DE"/>
          </a:p>
        </p:txBody>
      </p:sp>
    </p:spTree>
    <p:extLst>
      <p:ext uri="{BB962C8B-B14F-4D97-AF65-F5344CB8AC3E}">
        <p14:creationId xmlns:p14="http://schemas.microsoft.com/office/powerpoint/2010/main" val="260249628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media/media1.wav>
</file>

<file path=ppt/media/media10.wav>
</file>

<file path=ppt/media/media11.wav>
</file>

<file path=ppt/media/media2.mp3>
</file>

<file path=ppt/media/media3.mp3>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AB2040-EA4D-4002-BC41-13AC0377AF84}" type="datetimeFigureOut">
              <a:rPr lang="de-DE" smtClean="0"/>
              <a:t>29.04.2024</a:t>
            </a:fld>
            <a:endParaRPr lang="de-DE"/>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BDADD7A-5464-40FD-B5CC-4CA36D7CC1F5}" type="slidenum">
              <a:rPr lang="de-DE" smtClean="0"/>
              <a:t>‹Nr.›</a:t>
            </a:fld>
            <a:endParaRPr lang="de-DE"/>
          </a:p>
        </p:txBody>
      </p:sp>
    </p:spTree>
    <p:extLst>
      <p:ext uri="{BB962C8B-B14F-4D97-AF65-F5344CB8AC3E}">
        <p14:creationId xmlns:p14="http://schemas.microsoft.com/office/powerpoint/2010/main" val="1495305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43000" y="685800"/>
            <a:ext cx="4572000" cy="3429000"/>
          </a:xfrm>
        </p:spPr>
      </p:sp>
      <p:sp>
        <p:nvSpPr>
          <p:cNvPr id="3" name="Notizenplatzhalter 2"/>
          <p:cNvSpPr>
            <a:spLocks noGrp="1"/>
          </p:cNvSpPr>
          <p:nvPr>
            <p:ph type="body" idx="1"/>
          </p:nvPr>
        </p:nvSpPr>
        <p:spPr/>
        <p:txBody>
          <a:bodyPr/>
          <a:lstStyle/>
          <a:p>
            <a:pPr marL="171450" indent="-171450">
              <a:buFontTx/>
              <a:buChar char="-"/>
            </a:pPr>
            <a:r>
              <a:rPr lang="de-DE" dirty="0" err="1"/>
              <a:t>Provocative</a:t>
            </a:r>
            <a:r>
              <a:rPr lang="de-DE" dirty="0"/>
              <a:t> title</a:t>
            </a:r>
          </a:p>
          <a:p>
            <a:pPr marL="171450" indent="-171450">
              <a:buFontTx/>
              <a:buChar char="-"/>
            </a:pPr>
            <a:r>
              <a:rPr lang="de-DE" dirty="0"/>
              <a:t>I </a:t>
            </a:r>
            <a:r>
              <a:rPr lang="de-DE" dirty="0" err="1"/>
              <a:t>want</a:t>
            </a:r>
            <a:r>
              <a:rPr lang="de-DE" dirty="0"/>
              <a:t> </a:t>
            </a:r>
            <a:r>
              <a:rPr lang="de-DE" dirty="0" err="1"/>
              <a:t>to</a:t>
            </a:r>
            <a:r>
              <a:rPr lang="de-DE" dirty="0"/>
              <a:t> </a:t>
            </a:r>
            <a:r>
              <a:rPr lang="de-DE" dirty="0" err="1"/>
              <a:t>tell</a:t>
            </a:r>
            <a:r>
              <a:rPr lang="de-DE" dirty="0"/>
              <a:t> </a:t>
            </a:r>
            <a:r>
              <a:rPr lang="de-DE" dirty="0" err="1"/>
              <a:t>you</a:t>
            </a:r>
            <a:r>
              <a:rPr lang="de-DE" dirty="0"/>
              <a:t> a </a:t>
            </a:r>
            <a:r>
              <a:rPr lang="de-DE" dirty="0" err="1"/>
              <a:t>story</a:t>
            </a:r>
            <a:r>
              <a:rPr lang="de-DE" dirty="0"/>
              <a:t> (sorry </a:t>
            </a:r>
            <a:r>
              <a:rPr lang="de-DE" dirty="0" err="1"/>
              <a:t>if</a:t>
            </a:r>
            <a:r>
              <a:rPr lang="de-DE" dirty="0"/>
              <a:t> </a:t>
            </a:r>
            <a:r>
              <a:rPr lang="de-DE" dirty="0" err="1"/>
              <a:t>its</a:t>
            </a:r>
            <a:r>
              <a:rPr lang="de-DE" dirty="0"/>
              <a:t> still a </a:t>
            </a:r>
            <a:r>
              <a:rPr lang="de-DE" dirty="0" err="1"/>
              <a:t>bit</a:t>
            </a:r>
            <a:r>
              <a:rPr lang="de-DE" dirty="0"/>
              <a:t> </a:t>
            </a:r>
            <a:r>
              <a:rPr lang="de-DE" dirty="0" err="1"/>
              <a:t>chaotic</a:t>
            </a:r>
            <a:r>
              <a:rPr lang="de-DE" dirty="0"/>
              <a:t>) and I </a:t>
            </a:r>
            <a:r>
              <a:rPr lang="de-DE" dirty="0" err="1"/>
              <a:t>want</a:t>
            </a:r>
            <a:r>
              <a:rPr lang="de-DE" dirty="0"/>
              <a:t> </a:t>
            </a:r>
            <a:r>
              <a:rPr lang="de-DE" dirty="0" err="1"/>
              <a:t>to</a:t>
            </a:r>
            <a:r>
              <a:rPr lang="de-DE" dirty="0"/>
              <a:t> </a:t>
            </a:r>
            <a:r>
              <a:rPr lang="de-DE" dirty="0" err="1"/>
              <a:t>convince</a:t>
            </a:r>
            <a:r>
              <a:rPr lang="de-DE" dirty="0"/>
              <a:t> </a:t>
            </a:r>
            <a:r>
              <a:rPr lang="de-DE" dirty="0" err="1"/>
              <a:t>you</a:t>
            </a:r>
            <a:r>
              <a:rPr lang="de-DE" dirty="0"/>
              <a:t> </a:t>
            </a:r>
            <a:r>
              <a:rPr lang="de-DE" dirty="0" err="1"/>
              <a:t>of</a:t>
            </a:r>
            <a:r>
              <a:rPr lang="de-DE" dirty="0"/>
              <a:t> </a:t>
            </a:r>
            <a:r>
              <a:rPr lang="de-DE" dirty="0" err="1"/>
              <a:t>my</a:t>
            </a:r>
            <a:r>
              <a:rPr lang="de-DE" dirty="0"/>
              <a:t> </a:t>
            </a:r>
            <a:r>
              <a:rPr lang="de-DE" dirty="0" err="1"/>
              <a:t>mission</a:t>
            </a:r>
            <a:r>
              <a:rPr lang="de-DE" dirty="0"/>
              <a:t> </a:t>
            </a:r>
          </a:p>
          <a:p>
            <a:pPr marL="171450" indent="-171450">
              <a:buFontTx/>
              <a:buChar char="-"/>
            </a:pPr>
            <a:endParaRPr lang="de-DE" dirty="0"/>
          </a:p>
          <a:p>
            <a:pPr marL="171450" indent="-171450">
              <a:buFontTx/>
              <a:buChar char="-"/>
            </a:pPr>
            <a:r>
              <a:rPr lang="de-DE" dirty="0"/>
              <a:t>Mission: </a:t>
            </a:r>
            <a:r>
              <a:rPr lang="de-DE" dirty="0" err="1"/>
              <a:t>naturalness</a:t>
            </a:r>
            <a:r>
              <a:rPr lang="de-DE" dirty="0"/>
              <a:t> </a:t>
            </a:r>
            <a:r>
              <a:rPr lang="de-DE" dirty="0" err="1"/>
              <a:t>is</a:t>
            </a:r>
            <a:r>
              <a:rPr lang="de-DE" dirty="0"/>
              <a:t> </a:t>
            </a:r>
            <a:r>
              <a:rPr lang="de-DE" dirty="0" err="1"/>
              <a:t>something</a:t>
            </a:r>
            <a:r>
              <a:rPr lang="de-DE" dirty="0"/>
              <a:t> </a:t>
            </a:r>
            <a:r>
              <a:rPr lang="de-DE" dirty="0" err="1"/>
              <a:t>we</a:t>
            </a:r>
            <a:r>
              <a:rPr lang="de-DE" dirty="0"/>
              <a:t> </a:t>
            </a:r>
            <a:r>
              <a:rPr lang="de-DE" dirty="0" err="1"/>
              <a:t>talk</a:t>
            </a:r>
            <a:r>
              <a:rPr lang="de-DE" dirty="0"/>
              <a:t> </a:t>
            </a:r>
            <a:r>
              <a:rPr lang="de-DE" dirty="0" err="1"/>
              <a:t>about</a:t>
            </a:r>
            <a:r>
              <a:rPr lang="de-DE" dirty="0"/>
              <a:t> -&gt; </a:t>
            </a:r>
            <a:r>
              <a:rPr lang="de-DE" dirty="0" err="1"/>
              <a:t>we</a:t>
            </a:r>
            <a:r>
              <a:rPr lang="de-DE" dirty="0"/>
              <a:t> </a:t>
            </a:r>
            <a:r>
              <a:rPr lang="de-DE" dirty="0" err="1"/>
              <a:t>should</a:t>
            </a:r>
            <a:r>
              <a:rPr lang="de-DE" dirty="0"/>
              <a:t> </a:t>
            </a:r>
            <a:r>
              <a:rPr lang="de-DE" dirty="0" err="1"/>
              <a:t>strive</a:t>
            </a:r>
            <a:r>
              <a:rPr lang="de-DE" dirty="0"/>
              <a:t> </a:t>
            </a:r>
            <a:r>
              <a:rPr lang="de-DE" dirty="0" err="1"/>
              <a:t>for</a:t>
            </a:r>
            <a:r>
              <a:rPr lang="de-DE" dirty="0"/>
              <a:t> a </a:t>
            </a:r>
            <a:r>
              <a:rPr lang="de-DE" dirty="0" err="1"/>
              <a:t>systematic</a:t>
            </a:r>
            <a:r>
              <a:rPr lang="de-DE" dirty="0"/>
              <a:t> </a:t>
            </a:r>
            <a:r>
              <a:rPr lang="de-DE" dirty="0" err="1"/>
              <a:t>understanding</a:t>
            </a:r>
            <a:r>
              <a:rPr lang="de-DE" dirty="0"/>
              <a:t> (</a:t>
            </a:r>
            <a:r>
              <a:rPr lang="de-DE" dirty="0" err="1"/>
              <a:t>pooling</a:t>
            </a:r>
            <a:r>
              <a:rPr lang="de-DE" dirty="0"/>
              <a:t> </a:t>
            </a:r>
            <a:r>
              <a:rPr lang="de-DE" dirty="0" err="1"/>
              <a:t>insight</a:t>
            </a:r>
            <a:r>
              <a:rPr lang="de-DE" dirty="0"/>
              <a:t> </a:t>
            </a:r>
            <a:r>
              <a:rPr lang="de-DE" dirty="0" err="1"/>
              <a:t>from</a:t>
            </a:r>
            <a:r>
              <a:rPr lang="de-DE" dirty="0"/>
              <a:t> all </a:t>
            </a:r>
            <a:r>
              <a:rPr lang="de-DE" dirty="0" err="1"/>
              <a:t>available</a:t>
            </a:r>
            <a:r>
              <a:rPr lang="de-DE" dirty="0"/>
              <a:t> </a:t>
            </a:r>
            <a:r>
              <a:rPr lang="de-DE" dirty="0" err="1"/>
              <a:t>angles</a:t>
            </a:r>
            <a:r>
              <a:rPr lang="de-DE" dirty="0"/>
              <a:t>)</a:t>
            </a:r>
          </a:p>
          <a:p>
            <a:pPr marL="171450" indent="-171450">
              <a:buFontTx/>
              <a:buChar char="-"/>
            </a:pPr>
            <a:endParaRPr lang="de-DE" dirty="0"/>
          </a:p>
          <a:p>
            <a:pPr marL="171450" indent="-171450">
              <a:buFontTx/>
              <a:buChar char="-"/>
            </a:pPr>
            <a:r>
              <a:rPr lang="de-DE" dirty="0"/>
              <a:t>Human </a:t>
            </a:r>
            <a:r>
              <a:rPr lang="de-DE" dirty="0" err="1"/>
              <a:t>voice</a:t>
            </a:r>
            <a:r>
              <a:rPr lang="de-DE" dirty="0"/>
              <a:t> </a:t>
            </a:r>
            <a:r>
              <a:rPr lang="de-DE" dirty="0" err="1"/>
              <a:t>perception</a:t>
            </a:r>
            <a:r>
              <a:rPr lang="de-DE" dirty="0"/>
              <a:t> </a:t>
            </a:r>
            <a:r>
              <a:rPr lang="de-DE" dirty="0" err="1"/>
              <a:t>can</a:t>
            </a:r>
            <a:r>
              <a:rPr lang="de-DE" dirty="0"/>
              <a:t> </a:t>
            </a:r>
            <a:r>
              <a:rPr lang="de-DE" dirty="0" err="1"/>
              <a:t>help</a:t>
            </a:r>
            <a:r>
              <a:rPr lang="de-DE" dirty="0"/>
              <a:t> </a:t>
            </a:r>
            <a:r>
              <a:rPr lang="de-DE" dirty="0" err="1"/>
              <a:t>to</a:t>
            </a:r>
            <a:r>
              <a:rPr lang="de-DE" dirty="0"/>
              <a:t> </a:t>
            </a:r>
            <a:r>
              <a:rPr lang="de-DE" dirty="0" err="1"/>
              <a:t>understand</a:t>
            </a:r>
            <a:r>
              <a:rPr lang="de-DE" dirty="0"/>
              <a:t> </a:t>
            </a:r>
            <a:r>
              <a:rPr lang="de-DE" dirty="0" err="1"/>
              <a:t>artificial</a:t>
            </a:r>
            <a:r>
              <a:rPr lang="de-DE" dirty="0"/>
              <a:t> </a:t>
            </a:r>
            <a:r>
              <a:rPr lang="de-DE" dirty="0" err="1"/>
              <a:t>voice</a:t>
            </a:r>
            <a:r>
              <a:rPr lang="de-DE" dirty="0"/>
              <a:t> </a:t>
            </a:r>
            <a:r>
              <a:rPr lang="de-DE" dirty="0" err="1"/>
              <a:t>perception</a:t>
            </a:r>
            <a:r>
              <a:rPr lang="de-DE" dirty="0"/>
              <a:t> and vice </a:t>
            </a:r>
            <a:r>
              <a:rPr lang="de-DE" dirty="0" err="1"/>
              <a:t>versa</a:t>
            </a:r>
            <a:endParaRPr lang="de-DE" dirty="0"/>
          </a:p>
          <a:p>
            <a:pPr marL="171450" indent="-171450">
              <a:buFontTx/>
              <a:buChar char="-"/>
            </a:pPr>
            <a:endParaRPr lang="de-DE" dirty="0"/>
          </a:p>
          <a:p>
            <a:pPr marL="171450" indent="-171450">
              <a:buFontTx/>
              <a:buChar char="-"/>
            </a:pPr>
            <a:endParaRPr lang="de-DE" dirty="0"/>
          </a:p>
          <a:p>
            <a:pPr marL="171450" indent="-171450">
              <a:buFontTx/>
              <a:buChar char="-"/>
            </a:pPr>
            <a:endParaRPr lang="de-DE" dirty="0"/>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BDADD7A-5464-40FD-B5CC-4CA36D7CC1F5}" type="slidenum">
              <a:rPr kumimoji="0" lang="de-DE"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de-DE"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30517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15C56A-B8B9-AE85-10DC-07C448C4784A}"/>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06041A7-2A56-8A13-6689-43AA5E7BD45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5B153543-C3AB-9CE1-93DD-F9CB55FA2F81}"/>
              </a:ext>
            </a:extLst>
          </p:cNvPr>
          <p:cNvSpPr>
            <a:spLocks noGrp="1"/>
          </p:cNvSpPr>
          <p:nvPr>
            <p:ph type="body" idx="1"/>
          </p:nvPr>
        </p:nvSpPr>
        <p:spPr/>
        <p:txBody>
          <a:bodyPr/>
          <a:lstStyle/>
          <a:p>
            <a:pPr marL="0" indent="0">
              <a:buFontTx/>
              <a:buNone/>
            </a:pPr>
            <a:endParaRPr lang="de-DE" dirty="0"/>
          </a:p>
          <a:p>
            <a:pPr marL="0" indent="0">
              <a:buFontTx/>
              <a:buNone/>
            </a:pPr>
            <a:endParaRPr lang="de-DE" dirty="0"/>
          </a:p>
        </p:txBody>
      </p:sp>
      <p:sp>
        <p:nvSpPr>
          <p:cNvPr id="4" name="Foliennummernplatzhalter 3">
            <a:extLst>
              <a:ext uri="{FF2B5EF4-FFF2-40B4-BE49-F238E27FC236}">
                <a16:creationId xmlns:a16="http://schemas.microsoft.com/office/drawing/2014/main" id="{E4389506-872D-7271-5FD8-6EBAA77A241A}"/>
              </a:ext>
            </a:extLst>
          </p:cNvPr>
          <p:cNvSpPr>
            <a:spLocks noGrp="1"/>
          </p:cNvSpPr>
          <p:nvPr>
            <p:ph type="sldNum" sz="quarter" idx="5"/>
          </p:nvPr>
        </p:nvSpPr>
        <p:spPr/>
        <p:txBody>
          <a:bodyPr/>
          <a:lstStyle/>
          <a:p>
            <a:fld id="{5BDADD7A-5464-40FD-B5CC-4CA36D7CC1F5}" type="slidenum">
              <a:rPr lang="de-DE" smtClean="0"/>
              <a:t>10</a:t>
            </a:fld>
            <a:endParaRPr lang="de-DE"/>
          </a:p>
        </p:txBody>
      </p:sp>
    </p:spTree>
    <p:extLst>
      <p:ext uri="{BB962C8B-B14F-4D97-AF65-F5344CB8AC3E}">
        <p14:creationId xmlns:p14="http://schemas.microsoft.com/office/powerpoint/2010/main" val="22949137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a:t>-&gt; </a:t>
            </a:r>
            <a:r>
              <a:rPr lang="de-DE" dirty="0" err="1"/>
              <a:t>definition</a:t>
            </a:r>
            <a:r>
              <a:rPr lang="de-DE" dirty="0"/>
              <a:t> </a:t>
            </a:r>
            <a:r>
              <a:rPr lang="de-DE" dirty="0" err="1"/>
              <a:t>is</a:t>
            </a:r>
            <a:r>
              <a:rPr lang="de-DE" dirty="0"/>
              <a:t> </a:t>
            </a:r>
            <a:r>
              <a:rPr lang="de-DE" dirty="0" err="1"/>
              <a:t>implict</a:t>
            </a:r>
            <a:r>
              <a:rPr lang="de-DE" dirty="0"/>
              <a:t> </a:t>
            </a:r>
            <a:r>
              <a:rPr lang="de-DE" dirty="0" err="1"/>
              <a:t>by</a:t>
            </a:r>
            <a:r>
              <a:rPr lang="de-DE" dirty="0"/>
              <a:t> </a:t>
            </a:r>
            <a:r>
              <a:rPr lang="de-DE" dirty="0" err="1"/>
              <a:t>the</a:t>
            </a:r>
            <a:r>
              <a:rPr lang="de-DE" dirty="0"/>
              <a:t> </a:t>
            </a:r>
            <a:r>
              <a:rPr lang="de-DE" dirty="0" err="1"/>
              <a:t>stimulus</a:t>
            </a:r>
            <a:r>
              <a:rPr lang="de-DE" dirty="0"/>
              <a:t> material </a:t>
            </a:r>
            <a:r>
              <a:rPr lang="de-DE" dirty="0" err="1"/>
              <a:t>used</a:t>
            </a:r>
            <a:endParaRPr lang="de-DE" dirty="0"/>
          </a:p>
          <a:p>
            <a:pPr marL="0" indent="0">
              <a:buFontTx/>
              <a:buNone/>
            </a:pPr>
            <a:endParaRPr lang="de-DE" dirty="0"/>
          </a:p>
          <a:p>
            <a:pPr marL="0" indent="0">
              <a:buFontTx/>
              <a:buNone/>
            </a:pPr>
            <a:endParaRPr lang="de-DE" dirty="0"/>
          </a:p>
          <a:p>
            <a:pPr marL="171450" indent="-171450">
              <a:buFontTx/>
              <a:buChar char="-"/>
            </a:pPr>
            <a:r>
              <a:rPr lang="de-DE" dirty="0" err="1"/>
              <a:t>Mixture</a:t>
            </a:r>
            <a:r>
              <a:rPr lang="de-DE" dirty="0"/>
              <a:t>: </a:t>
            </a:r>
            <a:r>
              <a:rPr lang="de-DE" dirty="0" err="1"/>
              <a:t>synthesized</a:t>
            </a:r>
            <a:r>
              <a:rPr lang="de-DE" dirty="0"/>
              <a:t> </a:t>
            </a:r>
            <a:r>
              <a:rPr lang="de-DE" dirty="0" err="1"/>
              <a:t>voice</a:t>
            </a:r>
            <a:r>
              <a:rPr lang="de-DE" dirty="0"/>
              <a:t> </a:t>
            </a:r>
            <a:r>
              <a:rPr lang="de-DE" dirty="0" err="1"/>
              <a:t>studies</a:t>
            </a:r>
            <a:r>
              <a:rPr lang="de-DE" dirty="0"/>
              <a:t> (e.g. </a:t>
            </a:r>
            <a:r>
              <a:rPr lang="de-DE" dirty="0" err="1"/>
              <a:t>vocoder</a:t>
            </a:r>
            <a:r>
              <a:rPr lang="de-DE" dirty="0"/>
              <a:t> and </a:t>
            </a:r>
            <a:r>
              <a:rPr lang="de-DE" dirty="0" err="1"/>
              <a:t>then</a:t>
            </a:r>
            <a:r>
              <a:rPr lang="de-DE" dirty="0"/>
              <a:t> </a:t>
            </a:r>
            <a:r>
              <a:rPr lang="de-DE" dirty="0" err="1"/>
              <a:t>they</a:t>
            </a:r>
            <a:r>
              <a:rPr lang="de-DE" dirty="0"/>
              <a:t> </a:t>
            </a:r>
            <a:r>
              <a:rPr lang="de-DE" dirty="0" err="1"/>
              <a:t>tweek</a:t>
            </a:r>
            <a:r>
              <a:rPr lang="de-DE" dirty="0"/>
              <a:t> </a:t>
            </a:r>
            <a:r>
              <a:rPr lang="de-DE" dirty="0" err="1"/>
              <a:t>parameters</a:t>
            </a:r>
            <a:r>
              <a:rPr lang="de-DE" dirty="0"/>
              <a:t> </a:t>
            </a:r>
            <a:r>
              <a:rPr lang="de-DE" dirty="0" err="1"/>
              <a:t>to</a:t>
            </a:r>
            <a:r>
              <a:rPr lang="de-DE" dirty="0"/>
              <a:t> </a:t>
            </a:r>
            <a:r>
              <a:rPr lang="de-DE" dirty="0" err="1"/>
              <a:t>understand</a:t>
            </a:r>
            <a:r>
              <a:rPr lang="de-DE" dirty="0"/>
              <a:t> </a:t>
            </a:r>
            <a:r>
              <a:rPr lang="de-DE" dirty="0" err="1"/>
              <a:t>their</a:t>
            </a:r>
            <a:r>
              <a:rPr lang="de-DE" dirty="0"/>
              <a:t> </a:t>
            </a:r>
            <a:r>
              <a:rPr lang="de-DE" dirty="0" err="1"/>
              <a:t>impact</a:t>
            </a:r>
            <a:r>
              <a:rPr lang="de-DE" dirty="0"/>
              <a:t> on </a:t>
            </a:r>
            <a:r>
              <a:rPr lang="de-DE" dirty="0" err="1"/>
              <a:t>voice</a:t>
            </a:r>
            <a:r>
              <a:rPr lang="de-DE" dirty="0"/>
              <a:t> </a:t>
            </a:r>
            <a:r>
              <a:rPr lang="de-DE" dirty="0" err="1"/>
              <a:t>perception</a:t>
            </a:r>
            <a:r>
              <a:rPr lang="de-DE" dirty="0"/>
              <a:t>)</a:t>
            </a:r>
          </a:p>
          <a:p>
            <a:pPr marL="171450" indent="-171450">
              <a:buFontTx/>
              <a:buChar char="-"/>
            </a:pPr>
            <a:endParaRPr lang="de-DE" dirty="0"/>
          </a:p>
          <a:p>
            <a:pPr marL="171450" indent="-171450">
              <a:buFontTx/>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11</a:t>
            </a:fld>
            <a:endParaRPr lang="de-DE"/>
          </a:p>
        </p:txBody>
      </p:sp>
    </p:spTree>
    <p:extLst>
      <p:ext uri="{BB962C8B-B14F-4D97-AF65-F5344CB8AC3E}">
        <p14:creationId xmlns:p14="http://schemas.microsoft.com/office/powerpoint/2010/main" val="27589876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12</a:t>
            </a:fld>
            <a:endParaRPr lang="de-DE"/>
          </a:p>
        </p:txBody>
      </p:sp>
    </p:spTree>
    <p:extLst>
      <p:ext uri="{BB962C8B-B14F-4D97-AF65-F5344CB8AC3E}">
        <p14:creationId xmlns:p14="http://schemas.microsoft.com/office/powerpoint/2010/main" val="10158971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err="1"/>
              <a:t>Reliability</a:t>
            </a:r>
            <a:r>
              <a:rPr lang="de-DE" dirty="0"/>
              <a:t> </a:t>
            </a:r>
          </a:p>
          <a:p>
            <a:pPr marL="171450" indent="-171450">
              <a:buFont typeface="Arial" panose="020B0604020202020204" pitchFamily="34" charset="0"/>
              <a:buChar char="•"/>
            </a:pPr>
            <a:r>
              <a:rPr lang="de-DE" dirty="0" err="1"/>
              <a:t>Listeners</a:t>
            </a:r>
            <a:r>
              <a:rPr lang="de-DE" dirty="0"/>
              <a:t>: </a:t>
            </a:r>
            <a:r>
              <a:rPr lang="de-DE" dirty="0" err="1"/>
              <a:t>trained</a:t>
            </a:r>
            <a:r>
              <a:rPr lang="de-DE" dirty="0"/>
              <a:t>, </a:t>
            </a:r>
            <a:r>
              <a:rPr lang="de-DE" dirty="0" err="1"/>
              <a:t>experts</a:t>
            </a:r>
            <a:r>
              <a:rPr lang="de-DE" dirty="0"/>
              <a:t>, </a:t>
            </a:r>
            <a:r>
              <a:rPr lang="de-DE" dirty="0" err="1"/>
              <a:t>lay</a:t>
            </a:r>
            <a:r>
              <a:rPr lang="de-DE" dirty="0"/>
              <a:t> </a:t>
            </a:r>
            <a:r>
              <a:rPr lang="de-DE" dirty="0" err="1"/>
              <a:t>persons</a:t>
            </a:r>
            <a:endParaRPr lang="de-DE" dirty="0"/>
          </a:p>
          <a:p>
            <a:pPr marL="171450" indent="-171450">
              <a:buFont typeface="Arial" panose="020B0604020202020204" pitchFamily="34" charset="0"/>
              <a:buChar char="•"/>
            </a:pPr>
            <a:r>
              <a:rPr lang="de-DE" dirty="0"/>
              <a:t>Ratings: </a:t>
            </a:r>
            <a:r>
              <a:rPr lang="en-US" dirty="0"/>
              <a:t>direct magnitude estimation (DME) and equal-appearing interval (EAI) scaling</a:t>
            </a:r>
            <a:endParaRPr lang="de-DE" dirty="0"/>
          </a:p>
          <a:p>
            <a:pPr marL="171450" indent="-171450">
              <a:buFont typeface="Arial" panose="020B0604020202020204" pitchFamily="34" charset="0"/>
              <a:buChar char="•"/>
            </a:pPr>
            <a:r>
              <a:rPr lang="de-DE" dirty="0" err="1"/>
              <a:t>Suitable</a:t>
            </a:r>
            <a:r>
              <a:rPr lang="de-DE" dirty="0"/>
              <a:t> </a:t>
            </a:r>
            <a:r>
              <a:rPr lang="de-DE" dirty="0" err="1"/>
              <a:t>scale</a:t>
            </a:r>
            <a:r>
              <a:rPr lang="de-DE" dirty="0"/>
              <a:t> </a:t>
            </a:r>
            <a:r>
              <a:rPr lang="de-DE" dirty="0" err="1"/>
              <a:t>to</a:t>
            </a:r>
            <a:r>
              <a:rPr lang="de-DE" dirty="0"/>
              <a:t> </a:t>
            </a:r>
            <a:r>
              <a:rPr lang="de-DE" dirty="0" err="1"/>
              <a:t>measure</a:t>
            </a:r>
            <a:r>
              <a:rPr lang="de-DE" dirty="0"/>
              <a:t> </a:t>
            </a:r>
            <a:r>
              <a:rPr lang="de-DE" dirty="0" err="1"/>
              <a:t>it</a:t>
            </a:r>
            <a:endParaRPr lang="de-DE" dirty="0"/>
          </a:p>
          <a:p>
            <a:pPr marL="171450" indent="-171450">
              <a:buFont typeface="Arial" panose="020B0604020202020204" pitchFamily="34" charset="0"/>
              <a:buChar char="•"/>
            </a:pPr>
            <a:r>
              <a:rPr lang="de-DE" dirty="0" err="1"/>
              <a:t>How</a:t>
            </a:r>
            <a:r>
              <a:rPr lang="de-DE" dirty="0"/>
              <a:t> </a:t>
            </a:r>
            <a:r>
              <a:rPr lang="de-DE" dirty="0" err="1"/>
              <a:t>is</a:t>
            </a:r>
            <a:r>
              <a:rPr lang="de-DE" dirty="0"/>
              <a:t> </a:t>
            </a:r>
            <a:r>
              <a:rPr lang="de-DE" dirty="0" err="1"/>
              <a:t>it</a:t>
            </a:r>
            <a:r>
              <a:rPr lang="de-DE" dirty="0"/>
              <a:t> </a:t>
            </a:r>
            <a:r>
              <a:rPr lang="de-DE" dirty="0" err="1"/>
              <a:t>explained</a:t>
            </a:r>
            <a:r>
              <a:rPr lang="de-DE" dirty="0"/>
              <a:t> </a:t>
            </a:r>
            <a:r>
              <a:rPr lang="de-DE" dirty="0" err="1"/>
              <a:t>to</a:t>
            </a:r>
            <a:r>
              <a:rPr lang="de-DE" dirty="0"/>
              <a:t> </a:t>
            </a:r>
            <a:r>
              <a:rPr lang="de-DE" dirty="0" err="1"/>
              <a:t>the</a:t>
            </a:r>
            <a:r>
              <a:rPr lang="de-DE" dirty="0"/>
              <a:t> </a:t>
            </a:r>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13</a:t>
            </a:fld>
            <a:endParaRPr lang="de-DE"/>
          </a:p>
        </p:txBody>
      </p:sp>
    </p:spTree>
    <p:extLst>
      <p:ext uri="{BB962C8B-B14F-4D97-AF65-F5344CB8AC3E}">
        <p14:creationId xmlns:p14="http://schemas.microsoft.com/office/powerpoint/2010/main" val="16335039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err="1"/>
              <a:t>Listeners</a:t>
            </a:r>
            <a:r>
              <a:rPr lang="de-DE" dirty="0"/>
              <a:t>: </a:t>
            </a:r>
            <a:r>
              <a:rPr lang="de-DE" dirty="0" err="1"/>
              <a:t>trained</a:t>
            </a:r>
            <a:r>
              <a:rPr lang="de-DE" dirty="0"/>
              <a:t>, </a:t>
            </a:r>
            <a:r>
              <a:rPr lang="de-DE" dirty="0" err="1"/>
              <a:t>experts</a:t>
            </a:r>
            <a:r>
              <a:rPr lang="de-DE" dirty="0"/>
              <a:t>, </a:t>
            </a:r>
            <a:r>
              <a:rPr lang="de-DE" dirty="0" err="1"/>
              <a:t>lay</a:t>
            </a:r>
            <a:r>
              <a:rPr lang="de-DE" dirty="0"/>
              <a:t> </a:t>
            </a:r>
            <a:r>
              <a:rPr lang="de-DE" dirty="0" err="1"/>
              <a:t>persons</a:t>
            </a:r>
            <a:endParaRPr lang="de-DE" dirty="0"/>
          </a:p>
          <a:p>
            <a:pPr marL="171450" indent="-171450">
              <a:buFont typeface="Arial" panose="020B0604020202020204" pitchFamily="34" charset="0"/>
              <a:buChar char="•"/>
            </a:pPr>
            <a:r>
              <a:rPr lang="de-DE" dirty="0"/>
              <a:t>Ratings: </a:t>
            </a:r>
            <a:r>
              <a:rPr lang="en-US" dirty="0"/>
              <a:t>direct magnitude estimation (DME) and equal-appearing interval (EAI) scaling</a:t>
            </a:r>
            <a:endParaRPr lang="de-DE" dirty="0"/>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r>
              <a:rPr lang="de-DE" dirty="0"/>
              <a:t>Diverse </a:t>
            </a:r>
            <a:r>
              <a:rPr lang="de-DE" dirty="0" err="1"/>
              <a:t>operationalization</a:t>
            </a:r>
            <a:r>
              <a:rPr lang="de-DE" dirty="0"/>
              <a:t> </a:t>
            </a:r>
            <a:r>
              <a:rPr lang="de-DE" dirty="0" err="1"/>
              <a:t>would</a:t>
            </a:r>
            <a:r>
              <a:rPr lang="de-DE" dirty="0"/>
              <a:t> </a:t>
            </a:r>
            <a:r>
              <a:rPr lang="de-DE" dirty="0" err="1"/>
              <a:t>be</a:t>
            </a:r>
            <a:r>
              <a:rPr lang="de-DE" dirty="0"/>
              <a:t> </a:t>
            </a:r>
            <a:r>
              <a:rPr lang="de-DE" dirty="0" err="1"/>
              <a:t>amazing</a:t>
            </a:r>
            <a:r>
              <a:rPr lang="de-DE" dirty="0"/>
              <a:t> </a:t>
            </a:r>
            <a:r>
              <a:rPr lang="de-DE" dirty="0" err="1"/>
              <a:t>to</a:t>
            </a:r>
            <a:r>
              <a:rPr lang="de-DE" dirty="0"/>
              <a:t> </a:t>
            </a:r>
            <a:r>
              <a:rPr lang="de-DE" dirty="0" err="1"/>
              <a:t>compare</a:t>
            </a:r>
            <a:r>
              <a:rPr lang="de-DE" dirty="0"/>
              <a:t> </a:t>
            </a:r>
            <a:r>
              <a:rPr lang="de-DE" dirty="0" err="1"/>
              <a:t>effects</a:t>
            </a:r>
            <a:r>
              <a:rPr lang="de-DE" dirty="0"/>
              <a:t> </a:t>
            </a:r>
            <a:r>
              <a:rPr lang="de-DE" dirty="0" err="1"/>
              <a:t>across</a:t>
            </a:r>
            <a:r>
              <a:rPr lang="de-DE" dirty="0"/>
              <a:t> </a:t>
            </a:r>
            <a:r>
              <a:rPr lang="de-DE" dirty="0" err="1"/>
              <a:t>studies</a:t>
            </a:r>
            <a:r>
              <a:rPr lang="de-DE" dirty="0"/>
              <a:t> -&gt; but </a:t>
            </a:r>
            <a:r>
              <a:rPr lang="de-DE" dirty="0" err="1"/>
              <a:t>thats</a:t>
            </a:r>
            <a:r>
              <a:rPr lang="de-DE" dirty="0"/>
              <a:t> not possible</a:t>
            </a:r>
          </a:p>
          <a:p>
            <a:pPr marL="171450" indent="-171450">
              <a:buFont typeface="Arial" panose="020B0604020202020204" pitchFamily="34" charset="0"/>
              <a:buChar char="•"/>
            </a:pPr>
            <a:r>
              <a:rPr lang="de-DE" dirty="0"/>
              <a:t>Always… </a:t>
            </a:r>
            <a:r>
              <a:rPr lang="de-DE" dirty="0" err="1"/>
              <a:t>provide</a:t>
            </a:r>
            <a:r>
              <a:rPr lang="de-DE" dirty="0"/>
              <a:t> </a:t>
            </a:r>
            <a:r>
              <a:rPr lang="de-DE" dirty="0" err="1"/>
              <a:t>stimulus</a:t>
            </a:r>
            <a:r>
              <a:rPr lang="de-DE" dirty="0"/>
              <a:t> </a:t>
            </a:r>
            <a:r>
              <a:rPr lang="de-DE" dirty="0" err="1"/>
              <a:t>examples</a:t>
            </a:r>
            <a:endParaRPr lang="de-DE" dirty="0"/>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14</a:t>
            </a:fld>
            <a:endParaRPr lang="de-DE"/>
          </a:p>
        </p:txBody>
      </p:sp>
    </p:spTree>
    <p:extLst>
      <p:ext uri="{BB962C8B-B14F-4D97-AF65-F5344CB8AC3E}">
        <p14:creationId xmlns:p14="http://schemas.microsoft.com/office/powerpoint/2010/main" val="15210957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err="1"/>
              <a:t>Empirical</a:t>
            </a:r>
            <a:r>
              <a:rPr lang="de-DE" dirty="0"/>
              <a:t> </a:t>
            </a:r>
            <a:r>
              <a:rPr lang="de-DE" dirty="0" err="1"/>
              <a:t>focus</a:t>
            </a:r>
            <a:r>
              <a:rPr lang="de-DE" dirty="0"/>
              <a:t> </a:t>
            </a:r>
            <a:r>
              <a:rPr lang="de-DE" dirty="0" err="1"/>
              <a:t>of</a:t>
            </a:r>
            <a:r>
              <a:rPr lang="de-DE" dirty="0"/>
              <a:t> </a:t>
            </a:r>
            <a:r>
              <a:rPr lang="de-DE" dirty="0" err="1"/>
              <a:t>studies</a:t>
            </a:r>
            <a:endParaRPr lang="de-DE" dirty="0"/>
          </a:p>
          <a:p>
            <a:pPr marL="171450" indent="-171450">
              <a:buFont typeface="Arial" panose="020B0604020202020204" pitchFamily="34" charset="0"/>
              <a:buChar char="•"/>
            </a:pPr>
            <a:r>
              <a:rPr lang="de-DE" dirty="0"/>
              <a:t>Diverse </a:t>
            </a:r>
            <a:r>
              <a:rPr lang="de-DE" dirty="0" err="1"/>
              <a:t>field</a:t>
            </a:r>
            <a:r>
              <a:rPr lang="de-DE" dirty="0"/>
              <a:t>… </a:t>
            </a:r>
            <a:r>
              <a:rPr lang="de-DE" dirty="0" err="1"/>
              <a:t>which</a:t>
            </a:r>
            <a:r>
              <a:rPr lang="de-DE" dirty="0"/>
              <a:t> </a:t>
            </a:r>
            <a:r>
              <a:rPr lang="de-DE" dirty="0" err="1"/>
              <a:t>is</a:t>
            </a:r>
            <a:r>
              <a:rPr lang="de-DE" dirty="0"/>
              <a:t> not </a:t>
            </a:r>
            <a:r>
              <a:rPr lang="de-DE" dirty="0" err="1"/>
              <a:t>necessarily</a:t>
            </a:r>
            <a:r>
              <a:rPr lang="de-DE" dirty="0"/>
              <a:t> </a:t>
            </a:r>
            <a:r>
              <a:rPr lang="de-DE" dirty="0" err="1"/>
              <a:t>something</a:t>
            </a:r>
            <a:r>
              <a:rPr lang="de-DE" dirty="0"/>
              <a:t> </a:t>
            </a:r>
            <a:r>
              <a:rPr lang="de-DE" dirty="0" err="1"/>
              <a:t>bad</a:t>
            </a:r>
            <a:endParaRPr lang="de-DE" dirty="0"/>
          </a:p>
          <a:p>
            <a:pPr marL="171450" indent="-171450">
              <a:buFont typeface="Arial" panose="020B0604020202020204" pitchFamily="34" charset="0"/>
              <a:buChar char="•"/>
            </a:pPr>
            <a:r>
              <a:rPr lang="de-DE" dirty="0"/>
              <a:t>But </a:t>
            </a:r>
            <a:r>
              <a:rPr lang="de-DE" dirty="0" err="1"/>
              <a:t>it</a:t>
            </a:r>
            <a:r>
              <a:rPr lang="de-DE" dirty="0"/>
              <a:t> </a:t>
            </a:r>
            <a:r>
              <a:rPr lang="de-DE" dirty="0" err="1"/>
              <a:t>is</a:t>
            </a:r>
            <a:r>
              <a:rPr lang="de-DE" dirty="0"/>
              <a:t> a </a:t>
            </a:r>
            <a:r>
              <a:rPr lang="de-DE" dirty="0" err="1"/>
              <a:t>complete</a:t>
            </a:r>
            <a:r>
              <a:rPr lang="de-DE" dirty="0"/>
              <a:t> </a:t>
            </a:r>
            <a:r>
              <a:rPr lang="de-DE" dirty="0" err="1"/>
              <a:t>chaos</a:t>
            </a:r>
            <a:endParaRPr lang="de-DE" dirty="0"/>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r>
              <a:rPr lang="de-DE" dirty="0" err="1"/>
              <a:t>We</a:t>
            </a:r>
            <a:r>
              <a:rPr lang="de-DE" dirty="0"/>
              <a:t> lack a </a:t>
            </a:r>
            <a:r>
              <a:rPr lang="de-DE" dirty="0" err="1"/>
              <a:t>common</a:t>
            </a:r>
            <a:r>
              <a:rPr lang="de-DE" dirty="0"/>
              <a:t> </a:t>
            </a:r>
            <a:r>
              <a:rPr lang="de-DE" dirty="0" err="1"/>
              <a:t>ground</a:t>
            </a:r>
            <a:r>
              <a:rPr lang="de-DE" dirty="0"/>
              <a:t> </a:t>
            </a:r>
            <a:r>
              <a:rPr lang="de-DE" dirty="0" err="1"/>
              <a:t>regarding</a:t>
            </a:r>
            <a:r>
              <a:rPr lang="de-DE" dirty="0"/>
              <a:t> </a:t>
            </a:r>
            <a:r>
              <a:rPr lang="de-DE" dirty="0" err="1"/>
              <a:t>definition</a:t>
            </a:r>
            <a:r>
              <a:rPr lang="de-DE" dirty="0"/>
              <a:t> and </a:t>
            </a:r>
            <a:r>
              <a:rPr lang="de-DE" dirty="0" err="1"/>
              <a:t>operationalization</a:t>
            </a:r>
            <a:endParaRPr lang="de-DE" dirty="0"/>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15</a:t>
            </a:fld>
            <a:endParaRPr lang="de-DE"/>
          </a:p>
        </p:txBody>
      </p:sp>
    </p:spTree>
    <p:extLst>
      <p:ext uri="{BB962C8B-B14F-4D97-AF65-F5344CB8AC3E}">
        <p14:creationId xmlns:p14="http://schemas.microsoft.com/office/powerpoint/2010/main" val="19946733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16</a:t>
            </a:fld>
            <a:endParaRPr lang="de-DE"/>
          </a:p>
        </p:txBody>
      </p:sp>
    </p:spTree>
    <p:extLst>
      <p:ext uri="{BB962C8B-B14F-4D97-AF65-F5344CB8AC3E}">
        <p14:creationId xmlns:p14="http://schemas.microsoft.com/office/powerpoint/2010/main" val="29420362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N = 46</a:t>
            </a:r>
          </a:p>
          <a:p>
            <a:pPr marL="171450" indent="-171450">
              <a:buFont typeface="Arial" panose="020B0604020202020204" pitchFamily="34" charset="0"/>
              <a:buChar char="•"/>
            </a:pPr>
            <a:r>
              <a:rPr lang="de-DE" dirty="0"/>
              <a:t>A </a:t>
            </a:r>
            <a:r>
              <a:rPr lang="de-DE" dirty="0" err="1"/>
              <a:t>really</a:t>
            </a:r>
            <a:r>
              <a:rPr lang="de-DE" dirty="0"/>
              <a:t> </a:t>
            </a:r>
            <a:r>
              <a:rPr lang="de-DE" dirty="0" err="1"/>
              <a:t>interdisciplinary</a:t>
            </a:r>
            <a:r>
              <a:rPr lang="de-DE" dirty="0"/>
              <a:t> </a:t>
            </a:r>
            <a:r>
              <a:rPr lang="de-DE" dirty="0" err="1"/>
              <a:t>field</a:t>
            </a:r>
            <a:endParaRPr lang="de-DE" dirty="0"/>
          </a:p>
          <a:p>
            <a:pPr marL="171450" indent="-171450">
              <a:buFont typeface="Arial" panose="020B0604020202020204" pitchFamily="34" charset="0"/>
              <a:buChar char="•"/>
            </a:pPr>
            <a:r>
              <a:rPr lang="de-DE" dirty="0"/>
              <a:t>Different </a:t>
            </a:r>
            <a:r>
              <a:rPr lang="de-DE" dirty="0" err="1"/>
              <a:t>interests</a:t>
            </a:r>
            <a:endParaRPr lang="de-DE" dirty="0"/>
          </a:p>
          <a:p>
            <a:pPr marL="171450" indent="-171450">
              <a:buFont typeface="Arial" panose="020B0604020202020204" pitchFamily="34" charset="0"/>
              <a:buChar char="•"/>
            </a:pPr>
            <a:r>
              <a:rPr lang="de-DE" dirty="0"/>
              <a:t>Different </a:t>
            </a:r>
            <a:r>
              <a:rPr lang="de-DE" dirty="0" err="1"/>
              <a:t>readership</a:t>
            </a:r>
            <a:endParaRPr lang="de-DE" dirty="0"/>
          </a:p>
          <a:p>
            <a:pPr marL="171450" indent="-171450">
              <a:buFont typeface="Arial" panose="020B0604020202020204" pitchFamily="34" charset="0"/>
              <a:buChar char="•"/>
            </a:pPr>
            <a:r>
              <a:rPr lang="de-DE" dirty="0"/>
              <a:t>Different </a:t>
            </a:r>
            <a:r>
              <a:rPr lang="de-DE" dirty="0" err="1"/>
              <a:t>publication</a:t>
            </a:r>
            <a:r>
              <a:rPr lang="de-DE" dirty="0"/>
              <a:t> </a:t>
            </a:r>
            <a:r>
              <a:rPr lang="de-DE" dirty="0" err="1"/>
              <a:t>culture</a:t>
            </a:r>
            <a:endParaRPr lang="de-DE" dirty="0"/>
          </a:p>
          <a:p>
            <a:pPr marL="171450" indent="-171450">
              <a:buFont typeface="Arial" panose="020B0604020202020204" pitchFamily="34" charset="0"/>
              <a:buChar char="•"/>
            </a:pPr>
            <a:r>
              <a:rPr lang="de-DE" dirty="0"/>
              <a:t>Different </a:t>
            </a:r>
            <a:r>
              <a:rPr lang="de-DE" dirty="0" err="1"/>
              <a:t>scientific</a:t>
            </a:r>
            <a:r>
              <a:rPr lang="de-DE" dirty="0"/>
              <a:t> </a:t>
            </a:r>
            <a:r>
              <a:rPr lang="de-DE" dirty="0" err="1"/>
              <a:t>standards</a:t>
            </a:r>
            <a:endParaRPr lang="de-DE" dirty="0"/>
          </a:p>
          <a:p>
            <a:pPr marL="171450" indent="-171450">
              <a:buFont typeface="Arial" panose="020B0604020202020204" pitchFamily="34" charset="0"/>
              <a:buChar char="•"/>
            </a:pPr>
            <a:r>
              <a:rPr lang="de-DE" dirty="0"/>
              <a:t>(</a:t>
            </a:r>
            <a:r>
              <a:rPr lang="de-DE" dirty="0" err="1"/>
              <a:t>biggest</a:t>
            </a:r>
            <a:r>
              <a:rPr lang="de-DE" dirty="0"/>
              <a:t> </a:t>
            </a:r>
            <a:r>
              <a:rPr lang="de-DE" dirty="0" err="1"/>
              <a:t>contribution</a:t>
            </a:r>
            <a:r>
              <a:rPr lang="de-DE" dirty="0"/>
              <a:t> </a:t>
            </a:r>
            <a:r>
              <a:rPr lang="de-DE" dirty="0" err="1"/>
              <a:t>is</a:t>
            </a:r>
            <a:r>
              <a:rPr lang="de-DE" dirty="0"/>
              <a:t> *not* </a:t>
            </a:r>
            <a:r>
              <a:rPr lang="de-DE" dirty="0" err="1"/>
              <a:t>coming</a:t>
            </a:r>
            <a:r>
              <a:rPr lang="de-DE" dirty="0"/>
              <a:t> </a:t>
            </a:r>
            <a:r>
              <a:rPr lang="de-DE" dirty="0" err="1"/>
              <a:t>from</a:t>
            </a:r>
            <a:r>
              <a:rPr lang="de-DE" dirty="0"/>
              <a:t> </a:t>
            </a:r>
            <a:r>
              <a:rPr lang="de-DE" dirty="0" err="1"/>
              <a:t>psychology</a:t>
            </a:r>
            <a:r>
              <a:rPr lang="de-DE" dirty="0"/>
              <a:t>)</a:t>
            </a:r>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17</a:t>
            </a:fld>
            <a:endParaRPr lang="de-DE"/>
          </a:p>
        </p:txBody>
      </p:sp>
    </p:spTree>
    <p:extLst>
      <p:ext uri="{BB962C8B-B14F-4D97-AF65-F5344CB8AC3E}">
        <p14:creationId xmlns:p14="http://schemas.microsoft.com/office/powerpoint/2010/main" val="22751750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29 </a:t>
            </a:r>
            <a:r>
              <a:rPr lang="de-DE" dirty="0" err="1"/>
              <a:t>from</a:t>
            </a:r>
            <a:r>
              <a:rPr lang="de-DE" dirty="0"/>
              <a:t> US</a:t>
            </a:r>
          </a:p>
          <a:p>
            <a:pPr marL="0" indent="0">
              <a:buFont typeface="Arial" panose="020B0604020202020204" pitchFamily="34" charset="0"/>
              <a:buNone/>
            </a:pPr>
            <a:r>
              <a:rPr lang="de-DE" dirty="0"/>
              <a:t>10 </a:t>
            </a:r>
            <a:r>
              <a:rPr lang="de-DE" dirty="0" err="1"/>
              <a:t>from</a:t>
            </a:r>
            <a:r>
              <a:rPr lang="de-DE" dirty="0"/>
              <a:t> Germany</a:t>
            </a:r>
          </a:p>
          <a:p>
            <a:pPr marL="0" indent="0">
              <a:buFont typeface="Arial" panose="020B0604020202020204" pitchFamily="34" charset="0"/>
              <a:buNone/>
            </a:pPr>
            <a:r>
              <a:rPr lang="de-DE" dirty="0"/>
              <a:t>6 </a:t>
            </a:r>
            <a:r>
              <a:rPr lang="de-DE" dirty="0" err="1"/>
              <a:t>from</a:t>
            </a:r>
            <a:r>
              <a:rPr lang="de-DE" dirty="0"/>
              <a:t> Japan</a:t>
            </a:r>
          </a:p>
          <a:p>
            <a:pPr marL="0" indent="0">
              <a:buFont typeface="Arial" panose="020B0604020202020204" pitchFamily="34" charset="0"/>
              <a:buNone/>
            </a:pPr>
            <a:endParaRPr lang="de-DE" dirty="0"/>
          </a:p>
          <a:p>
            <a:pPr marL="0" indent="0">
              <a:buFont typeface="Arial" panose="020B0604020202020204" pitchFamily="34" charset="0"/>
              <a:buNone/>
            </a:pPr>
            <a:endParaRPr lang="de-DE" dirty="0"/>
          </a:p>
          <a:p>
            <a:pPr marL="0" indent="0">
              <a:buFont typeface="Arial" panose="020B0604020202020204" pitchFamily="34" charset="0"/>
              <a:buNone/>
            </a:pPr>
            <a:r>
              <a:rPr lang="de-DE"/>
              <a:t>https://www.mapcustomizer.com/#</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18</a:t>
            </a:fld>
            <a:endParaRPr lang="de-DE"/>
          </a:p>
        </p:txBody>
      </p:sp>
    </p:spTree>
    <p:extLst>
      <p:ext uri="{BB962C8B-B14F-4D97-AF65-F5344CB8AC3E}">
        <p14:creationId xmlns:p14="http://schemas.microsoft.com/office/powerpoint/2010/main" val="14928083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N = 61 </a:t>
            </a:r>
            <a:r>
              <a:rPr lang="de-DE" dirty="0" err="1"/>
              <a:t>studies</a:t>
            </a:r>
            <a:r>
              <a:rPr lang="de-DE" dirty="0"/>
              <a:t> (</a:t>
            </a:r>
            <a:r>
              <a:rPr lang="de-DE" dirty="0" err="1"/>
              <a:t>of</a:t>
            </a:r>
            <a:r>
              <a:rPr lang="de-DE" dirty="0"/>
              <a:t> 84)</a:t>
            </a:r>
          </a:p>
        </p:txBody>
      </p:sp>
      <p:sp>
        <p:nvSpPr>
          <p:cNvPr id="4" name="Foliennummernplatzhalter 3"/>
          <p:cNvSpPr>
            <a:spLocks noGrp="1"/>
          </p:cNvSpPr>
          <p:nvPr>
            <p:ph type="sldNum" sz="quarter" idx="5"/>
          </p:nvPr>
        </p:nvSpPr>
        <p:spPr/>
        <p:txBody>
          <a:bodyPr/>
          <a:lstStyle/>
          <a:p>
            <a:fld id="{5BDADD7A-5464-40FD-B5CC-4CA36D7CC1F5}" type="slidenum">
              <a:rPr lang="de-DE" smtClean="0"/>
              <a:t>19</a:t>
            </a:fld>
            <a:endParaRPr lang="de-DE"/>
          </a:p>
        </p:txBody>
      </p:sp>
    </p:spTree>
    <p:extLst>
      <p:ext uri="{BB962C8B-B14F-4D97-AF65-F5344CB8AC3E}">
        <p14:creationId xmlns:p14="http://schemas.microsoft.com/office/powerpoint/2010/main" val="36301181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I </a:t>
            </a:r>
            <a:r>
              <a:rPr lang="de-DE" dirty="0" err="1"/>
              <a:t>should</a:t>
            </a:r>
            <a:r>
              <a:rPr lang="de-DE" dirty="0"/>
              <a:t> </a:t>
            </a:r>
            <a:r>
              <a:rPr lang="de-DE" dirty="0" err="1"/>
              <a:t>start</a:t>
            </a:r>
            <a:r>
              <a:rPr lang="de-DE" dirty="0"/>
              <a:t> </a:t>
            </a:r>
            <a:r>
              <a:rPr lang="de-DE" dirty="0" err="1"/>
              <a:t>with</a:t>
            </a:r>
            <a:r>
              <a:rPr lang="de-DE" dirty="0"/>
              <a:t> </a:t>
            </a:r>
            <a:r>
              <a:rPr lang="de-DE" dirty="0" err="1"/>
              <a:t>my</a:t>
            </a:r>
            <a:r>
              <a:rPr lang="de-DE" dirty="0"/>
              <a:t> </a:t>
            </a:r>
            <a:r>
              <a:rPr lang="de-DE" dirty="0" err="1"/>
              <a:t>motivation</a:t>
            </a:r>
            <a:r>
              <a:rPr lang="de-DE" dirty="0"/>
              <a:t> </a:t>
            </a:r>
          </a:p>
          <a:p>
            <a:r>
              <a:rPr lang="de-DE" dirty="0"/>
              <a:t>- </a:t>
            </a:r>
            <a:r>
              <a:rPr lang="de-DE" dirty="0" err="1"/>
              <a:t>stimulus</a:t>
            </a:r>
            <a:r>
              <a:rPr lang="de-DE" dirty="0"/>
              <a:t> </a:t>
            </a:r>
            <a:r>
              <a:rPr lang="de-DE" dirty="0" err="1"/>
              <a:t>examples</a:t>
            </a:r>
            <a:r>
              <a:rPr lang="de-DE" dirty="0"/>
              <a:t> </a:t>
            </a:r>
            <a:r>
              <a:rPr lang="de-DE" dirty="0" err="1"/>
              <a:t>from</a:t>
            </a:r>
            <a:r>
              <a:rPr lang="de-DE" dirty="0"/>
              <a:t> Papers I am </a:t>
            </a:r>
            <a:r>
              <a:rPr lang="de-DE" dirty="0" err="1"/>
              <a:t>going</a:t>
            </a:r>
            <a:r>
              <a:rPr lang="de-DE" dirty="0"/>
              <a:t> </a:t>
            </a:r>
            <a:r>
              <a:rPr lang="de-DE" dirty="0" err="1"/>
              <a:t>to</a:t>
            </a:r>
            <a:r>
              <a:rPr lang="de-DE" dirty="0"/>
              <a:t> </a:t>
            </a:r>
            <a:r>
              <a:rPr lang="de-DE" dirty="0" err="1"/>
              <a:t>present</a:t>
            </a:r>
            <a:r>
              <a:rPr lang="de-DE" dirty="0"/>
              <a:t> </a:t>
            </a:r>
            <a:r>
              <a:rPr lang="de-DE" dirty="0" err="1"/>
              <a:t>today</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2</a:t>
            </a:fld>
            <a:endParaRPr lang="de-DE"/>
          </a:p>
        </p:txBody>
      </p:sp>
    </p:spTree>
    <p:extLst>
      <p:ext uri="{BB962C8B-B14F-4D97-AF65-F5344CB8AC3E}">
        <p14:creationId xmlns:p14="http://schemas.microsoft.com/office/powerpoint/2010/main" val="12506635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endParaRPr lang="de-DE" dirty="0"/>
          </a:p>
          <a:p>
            <a:pPr marL="171450" indent="-171450">
              <a:buFont typeface="Arial" panose="020B0604020202020204" pitchFamily="34" charset="0"/>
              <a:buChar char="•"/>
            </a:pPr>
            <a:r>
              <a:rPr lang="de-DE" dirty="0"/>
              <a:t>Domain </a:t>
            </a:r>
            <a:r>
              <a:rPr lang="de-DE" dirty="0" err="1"/>
              <a:t>specific</a:t>
            </a:r>
            <a:r>
              <a:rPr lang="de-DE" dirty="0"/>
              <a:t>, but </a:t>
            </a:r>
            <a:r>
              <a:rPr lang="de-DE" dirty="0" err="1"/>
              <a:t>raise</a:t>
            </a:r>
            <a:r>
              <a:rPr lang="de-DE" dirty="0"/>
              <a:t> </a:t>
            </a:r>
            <a:r>
              <a:rPr lang="de-DE" dirty="0" err="1"/>
              <a:t>good</a:t>
            </a:r>
            <a:r>
              <a:rPr lang="de-DE" dirty="0"/>
              <a:t> </a:t>
            </a:r>
            <a:r>
              <a:rPr lang="de-DE" dirty="0" err="1"/>
              <a:t>questions</a:t>
            </a:r>
            <a:r>
              <a:rPr lang="de-DE" dirty="0"/>
              <a:t> and </a:t>
            </a:r>
            <a:r>
              <a:rPr lang="de-DE" dirty="0" err="1"/>
              <a:t>identifiy</a:t>
            </a:r>
            <a:r>
              <a:rPr lang="de-DE" dirty="0"/>
              <a:t> </a:t>
            </a:r>
            <a:r>
              <a:rPr lang="de-DE" dirty="0" err="1"/>
              <a:t>gaps</a:t>
            </a:r>
            <a:endParaRPr lang="de-DE" dirty="0"/>
          </a:p>
          <a:p>
            <a:pPr marL="171450" indent="-171450">
              <a:buFont typeface="Arial" panose="020B0604020202020204" pitchFamily="34" charset="0"/>
              <a:buChar char="•"/>
            </a:pPr>
            <a:r>
              <a:rPr lang="de-DE" dirty="0" err="1"/>
              <a:t>Underspecification</a:t>
            </a:r>
            <a:r>
              <a:rPr lang="de-DE" dirty="0"/>
              <a:t>, </a:t>
            </a:r>
            <a:r>
              <a:rPr lang="de-DE" dirty="0" err="1"/>
              <a:t>reliability</a:t>
            </a:r>
            <a:r>
              <a:rPr lang="de-DE" dirty="0"/>
              <a:t>, lack </a:t>
            </a:r>
            <a:r>
              <a:rPr lang="de-DE" dirty="0" err="1"/>
              <a:t>of</a:t>
            </a:r>
            <a:r>
              <a:rPr lang="de-DE" dirty="0"/>
              <a:t> </a:t>
            </a:r>
            <a:r>
              <a:rPr lang="de-DE" dirty="0" err="1"/>
              <a:t>theory</a:t>
            </a:r>
            <a:r>
              <a:rPr lang="de-DE" dirty="0"/>
              <a:t>, </a:t>
            </a:r>
            <a:r>
              <a:rPr lang="de-DE" dirty="0" err="1"/>
              <a:t>inconsistent</a:t>
            </a:r>
            <a:r>
              <a:rPr lang="de-DE" dirty="0"/>
              <a:t> </a:t>
            </a:r>
            <a:r>
              <a:rPr lang="de-DE" dirty="0" err="1"/>
              <a:t>terminology</a:t>
            </a:r>
            <a:endParaRPr lang="de-DE" dirty="0"/>
          </a:p>
          <a:p>
            <a:pPr marL="171450" indent="-171450">
              <a:buFont typeface="Arial" panose="020B0604020202020204" pitchFamily="34" charset="0"/>
              <a:buChar char="•"/>
            </a:pPr>
            <a:r>
              <a:rPr lang="de-DE" dirty="0"/>
              <a:t>„</a:t>
            </a:r>
            <a:r>
              <a:rPr lang="en-US" dirty="0"/>
              <a:t>need to address relationships between naturalness and other variables included in the studies. </a:t>
            </a:r>
            <a:r>
              <a:rPr lang="de-DE" dirty="0"/>
              <a:t>“</a:t>
            </a:r>
          </a:p>
        </p:txBody>
      </p:sp>
      <p:sp>
        <p:nvSpPr>
          <p:cNvPr id="4" name="Foliennummernplatzhalter 3"/>
          <p:cNvSpPr>
            <a:spLocks noGrp="1"/>
          </p:cNvSpPr>
          <p:nvPr>
            <p:ph type="sldNum" sz="quarter" idx="5"/>
          </p:nvPr>
        </p:nvSpPr>
        <p:spPr/>
        <p:txBody>
          <a:bodyPr/>
          <a:lstStyle/>
          <a:p>
            <a:fld id="{5BDADD7A-5464-40FD-B5CC-4CA36D7CC1F5}" type="slidenum">
              <a:rPr lang="de-DE" smtClean="0"/>
              <a:t>20</a:t>
            </a:fld>
            <a:endParaRPr lang="de-DE"/>
          </a:p>
        </p:txBody>
      </p:sp>
    </p:spTree>
    <p:extLst>
      <p:ext uri="{BB962C8B-B14F-4D97-AF65-F5344CB8AC3E}">
        <p14:creationId xmlns:p14="http://schemas.microsoft.com/office/powerpoint/2010/main" val="22234943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21</a:t>
            </a:fld>
            <a:endParaRPr lang="de-DE"/>
          </a:p>
        </p:txBody>
      </p:sp>
    </p:spTree>
    <p:extLst>
      <p:ext uri="{BB962C8B-B14F-4D97-AF65-F5344CB8AC3E}">
        <p14:creationId xmlns:p14="http://schemas.microsoft.com/office/powerpoint/2010/main" val="23923730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Main </a:t>
            </a:r>
            <a:r>
              <a:rPr lang="de-DE" dirty="0" err="1"/>
              <a:t>research</a:t>
            </a:r>
            <a:r>
              <a:rPr lang="de-DE" dirty="0"/>
              <a:t> </a:t>
            </a:r>
            <a:r>
              <a:rPr lang="de-DE" dirty="0" err="1"/>
              <a:t>is</a:t>
            </a:r>
            <a:r>
              <a:rPr lang="de-DE" dirty="0"/>
              <a:t> not </a:t>
            </a:r>
            <a:r>
              <a:rPr lang="de-DE" dirty="0" err="1"/>
              <a:t>coming</a:t>
            </a:r>
            <a:r>
              <a:rPr lang="de-DE" dirty="0"/>
              <a:t> </a:t>
            </a:r>
            <a:r>
              <a:rPr lang="de-DE" dirty="0" err="1"/>
              <a:t>from</a:t>
            </a:r>
            <a:r>
              <a:rPr lang="de-DE" dirty="0"/>
              <a:t> </a:t>
            </a:r>
            <a:r>
              <a:rPr lang="de-DE" dirty="0" err="1"/>
              <a:t>psychology</a:t>
            </a:r>
            <a:endParaRPr lang="de-DE" dirty="0"/>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22</a:t>
            </a:fld>
            <a:endParaRPr lang="de-DE"/>
          </a:p>
        </p:txBody>
      </p:sp>
    </p:spTree>
    <p:extLst>
      <p:ext uri="{BB962C8B-B14F-4D97-AF65-F5344CB8AC3E}">
        <p14:creationId xmlns:p14="http://schemas.microsoft.com/office/powerpoint/2010/main" val="6395793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8F5EB3-E294-FFEC-BE71-24E4DB4DF96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ED346B5F-071C-825F-B6FC-187BF6906CDB}"/>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E6A1BD15-BC48-A1EE-BE5E-65EB58ED2A75}"/>
              </a:ext>
            </a:extLst>
          </p:cNvPr>
          <p:cNvSpPr>
            <a:spLocks noGrp="1"/>
          </p:cNvSpPr>
          <p:nvPr>
            <p:ph type="body" idx="1"/>
          </p:nvPr>
        </p:nvSpPr>
        <p:spPr/>
        <p:txBody>
          <a:bodyPr/>
          <a:lstStyle/>
          <a:p>
            <a:pPr marL="0" indent="0">
              <a:buFont typeface="Arial" panose="020B0604020202020204" pitchFamily="34" charset="0"/>
              <a:buNone/>
            </a:pPr>
            <a:endParaRPr lang="de-DE" dirty="0"/>
          </a:p>
        </p:txBody>
      </p:sp>
      <p:sp>
        <p:nvSpPr>
          <p:cNvPr id="4" name="Foliennummernplatzhalter 3">
            <a:extLst>
              <a:ext uri="{FF2B5EF4-FFF2-40B4-BE49-F238E27FC236}">
                <a16:creationId xmlns:a16="http://schemas.microsoft.com/office/drawing/2014/main" id="{BE9E9BEA-8EFC-1170-B87A-673061B009B6}"/>
              </a:ext>
            </a:extLst>
          </p:cNvPr>
          <p:cNvSpPr>
            <a:spLocks noGrp="1"/>
          </p:cNvSpPr>
          <p:nvPr>
            <p:ph type="sldNum" sz="quarter" idx="5"/>
          </p:nvPr>
        </p:nvSpPr>
        <p:spPr/>
        <p:txBody>
          <a:bodyPr/>
          <a:lstStyle/>
          <a:p>
            <a:fld id="{5BDADD7A-5464-40FD-B5CC-4CA36D7CC1F5}" type="slidenum">
              <a:rPr lang="de-DE" smtClean="0"/>
              <a:t>23</a:t>
            </a:fld>
            <a:endParaRPr lang="de-DE"/>
          </a:p>
        </p:txBody>
      </p:sp>
    </p:spTree>
    <p:extLst>
      <p:ext uri="{BB962C8B-B14F-4D97-AF65-F5344CB8AC3E}">
        <p14:creationId xmlns:p14="http://schemas.microsoft.com/office/powerpoint/2010/main" val="27017415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5896B2-A272-20B7-B9C8-4BDBB07DBA9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E34C8437-42BC-3979-650B-4DBCAE52E84C}"/>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3ADF39E-249A-9519-288B-B75ACB82AD8F}"/>
              </a:ext>
            </a:extLst>
          </p:cNvPr>
          <p:cNvSpPr>
            <a:spLocks noGrp="1"/>
          </p:cNvSpPr>
          <p:nvPr>
            <p:ph type="body" idx="1"/>
          </p:nvPr>
        </p:nvSpPr>
        <p:spPr/>
        <p:txBody>
          <a:bodyPr/>
          <a:lstStyle/>
          <a:p>
            <a:pPr marL="171450" indent="-171450">
              <a:buFont typeface="Wingdings" panose="05000000000000000000" pitchFamily="2" charset="2"/>
              <a:buChar char="è"/>
            </a:pPr>
            <a:r>
              <a:rPr lang="de-DE" dirty="0"/>
              <a:t>Voices </a:t>
            </a:r>
            <a:r>
              <a:rPr lang="de-DE" dirty="0" err="1"/>
              <a:t>recruit</a:t>
            </a:r>
            <a:r>
              <a:rPr lang="de-DE" dirty="0"/>
              <a:t> </a:t>
            </a:r>
            <a:r>
              <a:rPr lang="de-DE" dirty="0" err="1"/>
              <a:t>networks</a:t>
            </a:r>
            <a:r>
              <a:rPr lang="de-DE" dirty="0"/>
              <a:t>/</a:t>
            </a:r>
            <a:r>
              <a:rPr lang="de-DE" dirty="0" err="1"/>
              <a:t>recourses</a:t>
            </a:r>
            <a:r>
              <a:rPr lang="de-DE" dirty="0"/>
              <a:t> in </a:t>
            </a:r>
            <a:r>
              <a:rPr lang="de-DE" dirty="0" err="1"/>
              <a:t>the</a:t>
            </a:r>
            <a:r>
              <a:rPr lang="de-DE" dirty="0"/>
              <a:t> </a:t>
            </a:r>
            <a:r>
              <a:rPr lang="de-DE" dirty="0" err="1"/>
              <a:t>brain</a:t>
            </a:r>
            <a:r>
              <a:rPr lang="de-DE" dirty="0"/>
              <a:t> </a:t>
            </a:r>
            <a:r>
              <a:rPr lang="de-DE" dirty="0" err="1"/>
              <a:t>that</a:t>
            </a:r>
            <a:r>
              <a:rPr lang="de-DE" dirty="0"/>
              <a:t> </a:t>
            </a:r>
            <a:r>
              <a:rPr lang="de-DE" dirty="0" err="1"/>
              <a:t>are</a:t>
            </a:r>
            <a:r>
              <a:rPr lang="de-DE" dirty="0"/>
              <a:t> not </a:t>
            </a:r>
            <a:r>
              <a:rPr lang="de-DE" dirty="0" err="1"/>
              <a:t>recruited</a:t>
            </a:r>
            <a:r>
              <a:rPr lang="de-DE" dirty="0"/>
              <a:t> </a:t>
            </a:r>
            <a:r>
              <a:rPr lang="de-DE" dirty="0" err="1"/>
              <a:t>by</a:t>
            </a:r>
            <a:r>
              <a:rPr lang="de-DE" dirty="0"/>
              <a:t> </a:t>
            </a:r>
            <a:r>
              <a:rPr lang="de-DE" dirty="0" err="1"/>
              <a:t>other</a:t>
            </a:r>
            <a:r>
              <a:rPr lang="de-DE" dirty="0"/>
              <a:t> </a:t>
            </a:r>
            <a:r>
              <a:rPr lang="de-DE" dirty="0" err="1"/>
              <a:t>tyes</a:t>
            </a:r>
            <a:r>
              <a:rPr lang="de-DE" dirty="0"/>
              <a:t> </a:t>
            </a:r>
            <a:r>
              <a:rPr lang="de-DE" dirty="0" err="1"/>
              <a:t>of</a:t>
            </a:r>
            <a:r>
              <a:rPr lang="de-DE" dirty="0"/>
              <a:t> </a:t>
            </a:r>
            <a:r>
              <a:rPr lang="de-DE" dirty="0" err="1"/>
              <a:t>acoustic</a:t>
            </a:r>
            <a:r>
              <a:rPr lang="de-DE" dirty="0"/>
              <a:t> </a:t>
            </a:r>
            <a:r>
              <a:rPr lang="de-DE" dirty="0" err="1"/>
              <a:t>stimuly</a:t>
            </a:r>
            <a:endParaRPr lang="de-DE" dirty="0"/>
          </a:p>
          <a:p>
            <a:pPr marL="171450" indent="-171450">
              <a:buFont typeface="Wingdings" panose="05000000000000000000" pitchFamily="2" charset="2"/>
              <a:buChar char="è"/>
            </a:pPr>
            <a:r>
              <a:rPr lang="de-DE" dirty="0" err="1"/>
              <a:t>What</a:t>
            </a:r>
            <a:r>
              <a:rPr lang="de-DE" dirty="0"/>
              <a:t> </a:t>
            </a:r>
            <a:r>
              <a:rPr lang="de-DE" dirty="0" err="1"/>
              <a:t>happens</a:t>
            </a:r>
            <a:r>
              <a:rPr lang="de-DE" dirty="0"/>
              <a:t>, </a:t>
            </a:r>
            <a:r>
              <a:rPr lang="de-DE" dirty="0" err="1"/>
              <a:t>when</a:t>
            </a:r>
            <a:r>
              <a:rPr lang="de-DE" dirty="0"/>
              <a:t> </a:t>
            </a:r>
            <a:r>
              <a:rPr lang="de-DE" dirty="0" err="1"/>
              <a:t>they</a:t>
            </a:r>
            <a:r>
              <a:rPr lang="de-DE" dirty="0"/>
              <a:t> </a:t>
            </a:r>
            <a:r>
              <a:rPr lang="de-DE" dirty="0" err="1"/>
              <a:t>are</a:t>
            </a:r>
            <a:r>
              <a:rPr lang="de-DE" dirty="0"/>
              <a:t> </a:t>
            </a:r>
            <a:r>
              <a:rPr lang="de-DE" dirty="0" err="1"/>
              <a:t>no</a:t>
            </a:r>
            <a:r>
              <a:rPr lang="de-DE" dirty="0"/>
              <a:t> </a:t>
            </a:r>
            <a:r>
              <a:rPr lang="de-DE" dirty="0" err="1"/>
              <a:t>longer</a:t>
            </a:r>
            <a:r>
              <a:rPr lang="de-DE" dirty="0"/>
              <a:t> </a:t>
            </a:r>
            <a:r>
              <a:rPr lang="de-DE" dirty="0" err="1"/>
              <a:t>natural</a:t>
            </a:r>
            <a:r>
              <a:rPr lang="de-DE" dirty="0"/>
              <a:t>/human?</a:t>
            </a:r>
          </a:p>
          <a:p>
            <a:pPr marL="171450" indent="-171450">
              <a:buFont typeface="Wingdings" panose="05000000000000000000" pitchFamily="2" charset="2"/>
              <a:buChar char="è"/>
            </a:pPr>
            <a:endParaRPr lang="de-DE" dirty="0"/>
          </a:p>
          <a:p>
            <a:pPr marL="171450" indent="-171450">
              <a:buFont typeface="Wingdings" panose="05000000000000000000" pitchFamily="2" charset="2"/>
              <a:buChar char="è"/>
            </a:pPr>
            <a:r>
              <a:rPr lang="de-DE" dirty="0" err="1"/>
              <a:t>Trying</a:t>
            </a:r>
            <a:r>
              <a:rPr lang="de-DE" dirty="0"/>
              <a:t> </a:t>
            </a:r>
            <a:r>
              <a:rPr lang="de-DE" dirty="0" err="1"/>
              <a:t>to</a:t>
            </a:r>
            <a:r>
              <a:rPr lang="de-DE" dirty="0"/>
              <a:t> </a:t>
            </a:r>
            <a:r>
              <a:rPr lang="de-DE" dirty="0" err="1"/>
              <a:t>understand</a:t>
            </a:r>
            <a:r>
              <a:rPr lang="de-DE" dirty="0"/>
              <a:t> </a:t>
            </a:r>
            <a:r>
              <a:rPr lang="de-DE" dirty="0" err="1"/>
              <a:t>the</a:t>
            </a:r>
            <a:r>
              <a:rPr lang="de-DE" dirty="0"/>
              <a:t> </a:t>
            </a:r>
            <a:r>
              <a:rPr lang="de-DE" dirty="0" err="1"/>
              <a:t>impact</a:t>
            </a:r>
            <a:r>
              <a:rPr lang="de-DE" dirty="0"/>
              <a:t> </a:t>
            </a:r>
            <a:r>
              <a:rPr lang="de-DE" dirty="0" err="1"/>
              <a:t>of</a:t>
            </a:r>
            <a:r>
              <a:rPr lang="de-DE" dirty="0"/>
              <a:t> </a:t>
            </a:r>
            <a:r>
              <a:rPr lang="de-DE" dirty="0" err="1"/>
              <a:t>naturalness</a:t>
            </a:r>
            <a:r>
              <a:rPr lang="de-DE" dirty="0"/>
              <a:t> on </a:t>
            </a:r>
            <a:r>
              <a:rPr lang="de-DE" dirty="0" err="1"/>
              <a:t>perception</a:t>
            </a:r>
            <a:r>
              <a:rPr lang="de-DE" dirty="0"/>
              <a:t> </a:t>
            </a:r>
            <a:r>
              <a:rPr lang="de-DE" dirty="0" err="1"/>
              <a:t>is</a:t>
            </a:r>
            <a:r>
              <a:rPr lang="de-DE" dirty="0"/>
              <a:t> </a:t>
            </a:r>
            <a:r>
              <a:rPr lang="de-DE" dirty="0" err="1"/>
              <a:t>trying</a:t>
            </a:r>
            <a:r>
              <a:rPr lang="de-DE" dirty="0"/>
              <a:t> </a:t>
            </a:r>
            <a:r>
              <a:rPr lang="de-DE" dirty="0" err="1"/>
              <a:t>to</a:t>
            </a:r>
            <a:r>
              <a:rPr lang="de-DE" dirty="0"/>
              <a:t> </a:t>
            </a:r>
            <a:r>
              <a:rPr lang="de-DE" dirty="0" err="1"/>
              <a:t>understand</a:t>
            </a:r>
            <a:r>
              <a:rPr lang="de-DE" dirty="0"/>
              <a:t> </a:t>
            </a:r>
            <a:r>
              <a:rPr lang="de-DE" dirty="0" err="1"/>
              <a:t>what</a:t>
            </a:r>
            <a:r>
              <a:rPr lang="de-DE" dirty="0"/>
              <a:t> </a:t>
            </a:r>
            <a:r>
              <a:rPr lang="de-DE" dirty="0" err="1"/>
              <a:t>makes</a:t>
            </a:r>
            <a:r>
              <a:rPr lang="de-DE" dirty="0"/>
              <a:t> </a:t>
            </a:r>
            <a:r>
              <a:rPr lang="de-DE" dirty="0" err="1"/>
              <a:t>voices</a:t>
            </a:r>
            <a:r>
              <a:rPr lang="de-DE" dirty="0"/>
              <a:t> </a:t>
            </a:r>
            <a:r>
              <a:rPr lang="de-DE" dirty="0" err="1"/>
              <a:t>special</a:t>
            </a:r>
            <a:endParaRPr lang="de-DE" dirty="0"/>
          </a:p>
        </p:txBody>
      </p:sp>
      <p:sp>
        <p:nvSpPr>
          <p:cNvPr id="4" name="Foliennummernplatzhalter 3">
            <a:extLst>
              <a:ext uri="{FF2B5EF4-FFF2-40B4-BE49-F238E27FC236}">
                <a16:creationId xmlns:a16="http://schemas.microsoft.com/office/drawing/2014/main" id="{54D231C0-F8E0-CCDC-A2FF-5B3D2D32E14A}"/>
              </a:ext>
            </a:extLst>
          </p:cNvPr>
          <p:cNvSpPr>
            <a:spLocks noGrp="1"/>
          </p:cNvSpPr>
          <p:nvPr>
            <p:ph type="sldNum" sz="quarter" idx="5"/>
          </p:nvPr>
        </p:nvSpPr>
        <p:spPr/>
        <p:txBody>
          <a:bodyPr/>
          <a:lstStyle/>
          <a:p>
            <a:fld id="{5BDADD7A-5464-40FD-B5CC-4CA36D7CC1F5}" type="slidenum">
              <a:rPr lang="de-DE" smtClean="0"/>
              <a:t>24</a:t>
            </a:fld>
            <a:endParaRPr lang="de-DE"/>
          </a:p>
        </p:txBody>
      </p:sp>
    </p:spTree>
    <p:extLst>
      <p:ext uri="{BB962C8B-B14F-4D97-AF65-F5344CB8AC3E}">
        <p14:creationId xmlns:p14="http://schemas.microsoft.com/office/powerpoint/2010/main" val="2667109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67299D-F39B-D286-0754-0572A6B3ACC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E01849B-8F09-56AB-D115-324EBBE389AB}"/>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42628A7C-FACB-BCE2-2977-72B435029536}"/>
              </a:ext>
            </a:extLst>
          </p:cNvPr>
          <p:cNvSpPr>
            <a:spLocks noGrp="1"/>
          </p:cNvSpPr>
          <p:nvPr>
            <p:ph type="body" idx="1"/>
          </p:nvPr>
        </p:nvSpPr>
        <p:spPr/>
        <p:txBody>
          <a:bodyPr/>
          <a:lstStyle/>
          <a:p>
            <a:pPr marL="171450" indent="-171450">
              <a:buFontTx/>
              <a:buChar char="-"/>
            </a:pPr>
            <a:r>
              <a:rPr lang="de-DE" dirty="0"/>
              <a:t>The </a:t>
            </a:r>
            <a:r>
              <a:rPr lang="de-DE" dirty="0" err="1"/>
              <a:t>reseach</a:t>
            </a:r>
            <a:r>
              <a:rPr lang="de-DE" dirty="0"/>
              <a:t> </a:t>
            </a:r>
            <a:r>
              <a:rPr lang="de-DE" dirty="0" err="1"/>
              <a:t>questions</a:t>
            </a:r>
            <a:r>
              <a:rPr lang="de-DE" dirty="0"/>
              <a:t>: do </a:t>
            </a:r>
            <a:r>
              <a:rPr lang="de-DE" dirty="0" err="1"/>
              <a:t>similar</a:t>
            </a:r>
            <a:r>
              <a:rPr lang="de-DE" dirty="0"/>
              <a:t> </a:t>
            </a:r>
            <a:r>
              <a:rPr lang="de-DE" dirty="0" err="1"/>
              <a:t>regulations</a:t>
            </a:r>
            <a:r>
              <a:rPr lang="de-DE" dirty="0"/>
              <a:t>/</a:t>
            </a:r>
            <a:r>
              <a:rPr lang="de-DE" dirty="0" err="1"/>
              <a:t>rules</a:t>
            </a:r>
            <a:r>
              <a:rPr lang="de-DE" dirty="0"/>
              <a:t>/</a:t>
            </a:r>
            <a:r>
              <a:rPr lang="de-DE" dirty="0" err="1"/>
              <a:t>patterns</a:t>
            </a:r>
            <a:r>
              <a:rPr lang="de-DE" dirty="0"/>
              <a:t> </a:t>
            </a:r>
            <a:r>
              <a:rPr lang="de-DE" dirty="0" err="1"/>
              <a:t>apply</a:t>
            </a:r>
            <a:r>
              <a:rPr lang="de-DE" dirty="0"/>
              <a:t> </a:t>
            </a:r>
            <a:r>
              <a:rPr lang="de-DE" dirty="0" err="1"/>
              <a:t>to</a:t>
            </a:r>
            <a:r>
              <a:rPr lang="de-DE" dirty="0"/>
              <a:t> </a:t>
            </a:r>
            <a:r>
              <a:rPr lang="de-DE" dirty="0" err="1"/>
              <a:t>naturalness</a:t>
            </a:r>
            <a:r>
              <a:rPr lang="de-DE" dirty="0"/>
              <a:t> </a:t>
            </a:r>
            <a:r>
              <a:rPr lang="de-DE" dirty="0" err="1"/>
              <a:t>varition</a:t>
            </a:r>
            <a:r>
              <a:rPr lang="de-DE" dirty="0"/>
              <a:t> </a:t>
            </a:r>
            <a:r>
              <a:rPr lang="de-DE" dirty="0" err="1"/>
              <a:t>within</a:t>
            </a:r>
            <a:r>
              <a:rPr lang="de-DE" dirty="0"/>
              <a:t> human </a:t>
            </a:r>
            <a:r>
              <a:rPr lang="de-DE" dirty="0" err="1"/>
              <a:t>voices</a:t>
            </a:r>
            <a:r>
              <a:rPr lang="de-DE" dirty="0"/>
              <a:t> </a:t>
            </a:r>
            <a:r>
              <a:rPr lang="de-DE" dirty="0" err="1"/>
              <a:t>compared</a:t>
            </a:r>
            <a:r>
              <a:rPr lang="de-DE" dirty="0"/>
              <a:t> </a:t>
            </a:r>
            <a:r>
              <a:rPr lang="de-DE" dirty="0" err="1"/>
              <a:t>to</a:t>
            </a:r>
            <a:r>
              <a:rPr lang="de-DE" dirty="0"/>
              <a:t> human/non-human </a:t>
            </a:r>
            <a:r>
              <a:rPr lang="de-DE" dirty="0" err="1"/>
              <a:t>voices</a:t>
            </a:r>
            <a:endParaRPr lang="de-DE" dirty="0"/>
          </a:p>
          <a:p>
            <a:pPr marL="171450" indent="-171450">
              <a:buFontTx/>
              <a:buChar char="-"/>
            </a:pPr>
            <a:r>
              <a:rPr lang="de-DE" dirty="0" err="1"/>
              <a:t>Is</a:t>
            </a:r>
            <a:r>
              <a:rPr lang="de-DE" dirty="0"/>
              <a:t> human </a:t>
            </a:r>
            <a:r>
              <a:rPr lang="de-DE" dirty="0" err="1"/>
              <a:t>voice</a:t>
            </a:r>
            <a:r>
              <a:rPr lang="de-DE" dirty="0"/>
              <a:t>/ </a:t>
            </a:r>
            <a:r>
              <a:rPr lang="de-DE" dirty="0" err="1"/>
              <a:t>nonhuman-voice</a:t>
            </a:r>
            <a:r>
              <a:rPr lang="de-DE" dirty="0"/>
              <a:t> </a:t>
            </a:r>
            <a:r>
              <a:rPr lang="de-DE" dirty="0" err="1"/>
              <a:t>inherently</a:t>
            </a:r>
            <a:r>
              <a:rPr lang="de-DE" dirty="0"/>
              <a:t> </a:t>
            </a:r>
            <a:r>
              <a:rPr lang="de-DE" dirty="0" err="1"/>
              <a:t>categorical</a:t>
            </a:r>
            <a:r>
              <a:rPr lang="de-DE" dirty="0"/>
              <a:t> </a:t>
            </a:r>
            <a:r>
              <a:rPr lang="de-DE" dirty="0" err="1"/>
              <a:t>or</a:t>
            </a:r>
            <a:r>
              <a:rPr lang="de-DE" dirty="0"/>
              <a:t> </a:t>
            </a:r>
            <a:r>
              <a:rPr lang="de-DE" dirty="0" err="1"/>
              <a:t>is</a:t>
            </a:r>
            <a:r>
              <a:rPr lang="de-DE" dirty="0"/>
              <a:t> </a:t>
            </a:r>
            <a:r>
              <a:rPr lang="de-DE" dirty="0" err="1"/>
              <a:t>this</a:t>
            </a:r>
            <a:r>
              <a:rPr lang="de-DE" dirty="0"/>
              <a:t> a </a:t>
            </a:r>
            <a:r>
              <a:rPr lang="de-DE" dirty="0" err="1"/>
              <a:t>spectrum</a:t>
            </a:r>
            <a:r>
              <a:rPr lang="de-DE" dirty="0"/>
              <a:t>?</a:t>
            </a:r>
          </a:p>
          <a:p>
            <a:pPr marL="171450" indent="-171450">
              <a:buFontTx/>
              <a:buChar char="-"/>
            </a:pPr>
            <a:endParaRPr lang="de-DE" dirty="0"/>
          </a:p>
          <a:p>
            <a:pPr marL="171450" indent="-171450">
              <a:buFontTx/>
              <a:buChar char="-"/>
            </a:pPr>
            <a:r>
              <a:rPr lang="de-DE" dirty="0" err="1"/>
              <a:t>How</a:t>
            </a:r>
            <a:r>
              <a:rPr lang="de-DE" dirty="0"/>
              <a:t> </a:t>
            </a:r>
            <a:r>
              <a:rPr lang="de-DE" dirty="0" err="1"/>
              <a:t>to</a:t>
            </a:r>
            <a:r>
              <a:rPr lang="de-DE" dirty="0"/>
              <a:t> </a:t>
            </a:r>
            <a:r>
              <a:rPr lang="de-DE" dirty="0" err="1"/>
              <a:t>define</a:t>
            </a:r>
            <a:r>
              <a:rPr lang="de-DE" dirty="0"/>
              <a:t> a non-human </a:t>
            </a:r>
            <a:r>
              <a:rPr lang="de-DE" dirty="0" err="1"/>
              <a:t>voice</a:t>
            </a:r>
            <a:r>
              <a:rPr lang="de-DE" dirty="0"/>
              <a:t>?</a:t>
            </a:r>
          </a:p>
          <a:p>
            <a:pPr marL="171450" indent="-171450">
              <a:buFontTx/>
              <a:buChar char="-"/>
            </a:pPr>
            <a:endParaRPr lang="de-DE" dirty="0"/>
          </a:p>
          <a:p>
            <a:pPr marL="171450" indent="-171450">
              <a:buFontTx/>
              <a:buChar char="-"/>
            </a:pPr>
            <a:r>
              <a:rPr lang="de-DE" dirty="0" err="1"/>
              <a:t>Empirically</a:t>
            </a:r>
            <a:r>
              <a:rPr lang="de-DE" dirty="0"/>
              <a:t> </a:t>
            </a:r>
            <a:r>
              <a:rPr lang="de-DE" dirty="0" err="1"/>
              <a:t>disentangle</a:t>
            </a:r>
            <a:r>
              <a:rPr lang="de-DE" dirty="0"/>
              <a:t> </a:t>
            </a:r>
            <a:r>
              <a:rPr lang="de-DE" dirty="0" err="1"/>
              <a:t>the</a:t>
            </a:r>
            <a:r>
              <a:rPr lang="de-DE" dirty="0"/>
              <a:t> </a:t>
            </a:r>
            <a:r>
              <a:rPr lang="de-DE" dirty="0" err="1"/>
              <a:t>effect</a:t>
            </a:r>
            <a:r>
              <a:rPr lang="de-DE" dirty="0"/>
              <a:t> </a:t>
            </a:r>
            <a:r>
              <a:rPr lang="de-DE" dirty="0" err="1"/>
              <a:t>of</a:t>
            </a:r>
            <a:r>
              <a:rPr lang="de-DE" dirty="0"/>
              <a:t> </a:t>
            </a:r>
            <a:r>
              <a:rPr lang="de-DE" dirty="0" err="1"/>
              <a:t>catory</a:t>
            </a:r>
            <a:r>
              <a:rPr lang="de-DE" dirty="0"/>
              <a:t> vs. </a:t>
            </a:r>
            <a:r>
              <a:rPr lang="de-DE" dirty="0" err="1"/>
              <a:t>the</a:t>
            </a:r>
            <a:r>
              <a:rPr lang="de-DE" dirty="0"/>
              <a:t> </a:t>
            </a:r>
            <a:r>
              <a:rPr lang="de-DE" dirty="0" err="1"/>
              <a:t>effect</a:t>
            </a:r>
            <a:r>
              <a:rPr lang="de-DE" dirty="0"/>
              <a:t> </a:t>
            </a:r>
            <a:r>
              <a:rPr lang="de-DE" dirty="0" err="1"/>
              <a:t>of</a:t>
            </a:r>
            <a:r>
              <a:rPr lang="de-DE" dirty="0"/>
              <a:t> </a:t>
            </a:r>
            <a:r>
              <a:rPr lang="de-DE" dirty="0" err="1"/>
              <a:t>deviation</a:t>
            </a:r>
            <a:endParaRPr lang="de-DE" dirty="0"/>
          </a:p>
          <a:p>
            <a:pPr marL="0" indent="0">
              <a:buFont typeface="Arial" panose="020B0604020202020204" pitchFamily="34" charset="0"/>
              <a:buNone/>
            </a:pPr>
            <a:endParaRPr lang="de-DE" dirty="0"/>
          </a:p>
        </p:txBody>
      </p:sp>
      <p:sp>
        <p:nvSpPr>
          <p:cNvPr id="4" name="Foliennummernplatzhalter 3">
            <a:extLst>
              <a:ext uri="{FF2B5EF4-FFF2-40B4-BE49-F238E27FC236}">
                <a16:creationId xmlns:a16="http://schemas.microsoft.com/office/drawing/2014/main" id="{8D48A684-9788-2EE6-6E38-EB9B01C99422}"/>
              </a:ext>
            </a:extLst>
          </p:cNvPr>
          <p:cNvSpPr>
            <a:spLocks noGrp="1"/>
          </p:cNvSpPr>
          <p:nvPr>
            <p:ph type="sldNum" sz="quarter" idx="5"/>
          </p:nvPr>
        </p:nvSpPr>
        <p:spPr/>
        <p:txBody>
          <a:bodyPr/>
          <a:lstStyle/>
          <a:p>
            <a:fld id="{5BDADD7A-5464-40FD-B5CC-4CA36D7CC1F5}" type="slidenum">
              <a:rPr lang="de-DE" smtClean="0"/>
              <a:t>25</a:t>
            </a:fld>
            <a:endParaRPr lang="de-DE"/>
          </a:p>
        </p:txBody>
      </p:sp>
    </p:spTree>
    <p:extLst>
      <p:ext uri="{BB962C8B-B14F-4D97-AF65-F5344CB8AC3E}">
        <p14:creationId xmlns:p14="http://schemas.microsoft.com/office/powerpoint/2010/main" val="27512201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E28A81-897B-A27D-8B11-8B9C12413364}"/>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2783A992-490A-5F4F-E069-FC2781069F3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20232F0-3A52-C43B-E68A-547F70B001E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My Mission: </a:t>
            </a:r>
            <a:r>
              <a:rPr lang="de-DE" dirty="0" err="1"/>
              <a:t>naturalness</a:t>
            </a:r>
            <a:r>
              <a:rPr lang="de-DE" dirty="0"/>
              <a:t> </a:t>
            </a:r>
            <a:r>
              <a:rPr lang="de-DE" dirty="0" err="1"/>
              <a:t>as</a:t>
            </a:r>
            <a:r>
              <a:rPr lang="de-DE" dirty="0"/>
              <a:t> a </a:t>
            </a:r>
            <a:r>
              <a:rPr lang="de-DE" dirty="0" err="1"/>
              <a:t>voice</a:t>
            </a:r>
            <a:r>
              <a:rPr lang="de-DE" dirty="0"/>
              <a:t> </a:t>
            </a:r>
            <a:r>
              <a:rPr lang="de-DE" dirty="0" err="1"/>
              <a:t>features</a:t>
            </a:r>
            <a:r>
              <a:rPr lang="de-DE" dirty="0"/>
              <a:t> </a:t>
            </a:r>
            <a:r>
              <a:rPr lang="de-DE" dirty="0" err="1"/>
              <a:t>that</a:t>
            </a:r>
            <a:r>
              <a:rPr lang="de-DE" dirty="0"/>
              <a:t> </a:t>
            </a:r>
            <a:r>
              <a:rPr lang="de-DE" dirty="0" err="1"/>
              <a:t>we</a:t>
            </a:r>
            <a:r>
              <a:rPr lang="de-DE" dirty="0"/>
              <a:t> </a:t>
            </a:r>
            <a:r>
              <a:rPr lang="de-DE" dirty="0" err="1"/>
              <a:t>systematically</a:t>
            </a:r>
            <a:r>
              <a:rPr lang="de-DE" dirty="0"/>
              <a:t> </a:t>
            </a:r>
            <a:r>
              <a:rPr lang="de-DE" dirty="0" err="1"/>
              <a:t>understand</a:t>
            </a:r>
            <a:endParaRPr lang="de-DE" dirty="0"/>
          </a:p>
          <a:p>
            <a:pPr marL="0" indent="0">
              <a:buFontTx/>
              <a:buNone/>
            </a:pPr>
            <a:endParaRPr lang="de-DE" dirty="0"/>
          </a:p>
          <a:p>
            <a:pPr marL="0" indent="0">
              <a:buFontTx/>
              <a:buNone/>
            </a:pPr>
            <a:endParaRPr lang="de-DE" dirty="0"/>
          </a:p>
        </p:txBody>
      </p:sp>
      <p:sp>
        <p:nvSpPr>
          <p:cNvPr id="4" name="Foliennummernplatzhalter 3">
            <a:extLst>
              <a:ext uri="{FF2B5EF4-FFF2-40B4-BE49-F238E27FC236}">
                <a16:creationId xmlns:a16="http://schemas.microsoft.com/office/drawing/2014/main" id="{0D011FA8-6AC5-02FB-EF49-391214B1130F}"/>
              </a:ext>
            </a:extLst>
          </p:cNvPr>
          <p:cNvSpPr>
            <a:spLocks noGrp="1"/>
          </p:cNvSpPr>
          <p:nvPr>
            <p:ph type="sldNum" sz="quarter" idx="5"/>
          </p:nvPr>
        </p:nvSpPr>
        <p:spPr/>
        <p:txBody>
          <a:bodyPr/>
          <a:lstStyle/>
          <a:p>
            <a:fld id="{5BDADD7A-5464-40FD-B5CC-4CA36D7CC1F5}" type="slidenum">
              <a:rPr lang="de-DE" smtClean="0"/>
              <a:t>26</a:t>
            </a:fld>
            <a:endParaRPr lang="de-DE"/>
          </a:p>
        </p:txBody>
      </p:sp>
    </p:spTree>
    <p:extLst>
      <p:ext uri="{BB962C8B-B14F-4D97-AF65-F5344CB8AC3E}">
        <p14:creationId xmlns:p14="http://schemas.microsoft.com/office/powerpoint/2010/main" val="3259639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27</a:t>
            </a:fld>
            <a:endParaRPr lang="de-DE"/>
          </a:p>
        </p:txBody>
      </p:sp>
    </p:spTree>
    <p:extLst>
      <p:ext uri="{BB962C8B-B14F-4D97-AF65-F5344CB8AC3E}">
        <p14:creationId xmlns:p14="http://schemas.microsoft.com/office/powerpoint/2010/main" val="5735988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28</a:t>
            </a:fld>
            <a:endParaRPr lang="de-DE"/>
          </a:p>
        </p:txBody>
      </p:sp>
    </p:spTree>
    <p:extLst>
      <p:ext uri="{BB962C8B-B14F-4D97-AF65-F5344CB8AC3E}">
        <p14:creationId xmlns:p14="http://schemas.microsoft.com/office/powerpoint/2010/main" val="389386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r>
              <a:rPr lang="de-DE" dirty="0"/>
              <a:t>- </a:t>
            </a:r>
            <a:r>
              <a:rPr lang="de-DE" dirty="0" err="1"/>
              <a:t>cartoon</a:t>
            </a:r>
            <a:r>
              <a:rPr lang="de-DE" dirty="0"/>
              <a:t> </a:t>
            </a:r>
            <a:r>
              <a:rPr lang="de-DE" dirty="0" err="1"/>
              <a:t>voices</a:t>
            </a:r>
            <a:endParaRPr lang="de-DE" dirty="0"/>
          </a:p>
          <a:p>
            <a:pPr marL="0" indent="0">
              <a:buFontTx/>
              <a:buNone/>
            </a:pPr>
            <a:r>
              <a:rPr lang="de-DE" dirty="0"/>
              <a:t>- </a:t>
            </a:r>
            <a:r>
              <a:rPr lang="de-DE" dirty="0" err="1"/>
              <a:t>voice</a:t>
            </a:r>
            <a:r>
              <a:rPr lang="de-DE" dirty="0"/>
              <a:t> </a:t>
            </a:r>
            <a:r>
              <a:rPr lang="de-DE" dirty="0" err="1"/>
              <a:t>caricature</a:t>
            </a:r>
            <a:r>
              <a:rPr lang="de-DE" dirty="0"/>
              <a:t> (</a:t>
            </a:r>
            <a:r>
              <a:rPr lang="de-DE" dirty="0" err="1"/>
              <a:t>less</a:t>
            </a:r>
            <a:r>
              <a:rPr lang="de-DE" dirty="0"/>
              <a:t> </a:t>
            </a:r>
            <a:r>
              <a:rPr lang="de-DE" dirty="0" err="1"/>
              <a:t>natural</a:t>
            </a:r>
            <a:r>
              <a:rPr lang="de-DE" dirty="0"/>
              <a:t>, but </a:t>
            </a:r>
            <a:r>
              <a:rPr lang="de-DE" dirty="0" err="1"/>
              <a:t>more</a:t>
            </a:r>
            <a:r>
              <a:rPr lang="de-DE" dirty="0"/>
              <a:t> </a:t>
            </a:r>
            <a:r>
              <a:rPr lang="de-DE" dirty="0" err="1"/>
              <a:t>emotionally</a:t>
            </a:r>
            <a:r>
              <a:rPr lang="de-DE" dirty="0"/>
              <a:t> expressive)</a:t>
            </a:r>
          </a:p>
        </p:txBody>
      </p:sp>
      <p:sp>
        <p:nvSpPr>
          <p:cNvPr id="4" name="Foliennummernplatzhalter 3"/>
          <p:cNvSpPr>
            <a:spLocks noGrp="1"/>
          </p:cNvSpPr>
          <p:nvPr>
            <p:ph type="sldNum" sz="quarter" idx="5"/>
          </p:nvPr>
        </p:nvSpPr>
        <p:spPr/>
        <p:txBody>
          <a:bodyPr/>
          <a:lstStyle/>
          <a:p>
            <a:fld id="{5BDADD7A-5464-40FD-B5CC-4CA36D7CC1F5}" type="slidenum">
              <a:rPr lang="de-DE" smtClean="0"/>
              <a:t>29</a:t>
            </a:fld>
            <a:endParaRPr lang="de-DE"/>
          </a:p>
        </p:txBody>
      </p:sp>
    </p:spTree>
    <p:extLst>
      <p:ext uri="{BB962C8B-B14F-4D97-AF65-F5344CB8AC3E}">
        <p14:creationId xmlns:p14="http://schemas.microsoft.com/office/powerpoint/2010/main" val="3158014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1BBEA0-619F-1C01-462E-0BCCE372FFE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5A8480D-B5E9-2FD7-6433-ECED7DD96560}"/>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13CDBDB2-DC43-07D7-1500-FABEACDD1839}"/>
              </a:ext>
            </a:extLst>
          </p:cNvPr>
          <p:cNvSpPr>
            <a:spLocks noGrp="1"/>
          </p:cNvSpPr>
          <p:nvPr>
            <p:ph type="body" idx="1"/>
          </p:nvPr>
        </p:nvSpPr>
        <p:spPr/>
        <p:txBody>
          <a:bodyPr/>
          <a:lstStyle/>
          <a:p>
            <a:r>
              <a:rPr lang="de-DE" dirty="0" err="1"/>
              <a:t>Because</a:t>
            </a:r>
            <a:r>
              <a:rPr lang="de-DE" dirty="0"/>
              <a:t> </a:t>
            </a:r>
            <a:r>
              <a:rPr lang="de-DE" dirty="0" err="1"/>
              <a:t>it</a:t>
            </a:r>
            <a:r>
              <a:rPr lang="de-DE" dirty="0"/>
              <a:t> </a:t>
            </a:r>
            <a:r>
              <a:rPr lang="de-DE" dirty="0" err="1"/>
              <a:t>simply</a:t>
            </a:r>
            <a:r>
              <a:rPr lang="de-DE" dirty="0"/>
              <a:t> </a:t>
            </a:r>
            <a:r>
              <a:rPr lang="de-DE" dirty="0" err="1"/>
              <a:t>affects</a:t>
            </a:r>
            <a:r>
              <a:rPr lang="de-DE" dirty="0"/>
              <a:t> </a:t>
            </a:r>
            <a:r>
              <a:rPr lang="de-DE" dirty="0" err="1"/>
              <a:t>how</a:t>
            </a:r>
            <a:r>
              <a:rPr lang="de-DE" dirty="0"/>
              <a:t> </a:t>
            </a:r>
            <a:r>
              <a:rPr lang="de-DE" dirty="0" err="1"/>
              <a:t>we</a:t>
            </a:r>
            <a:r>
              <a:rPr lang="de-DE" dirty="0"/>
              <a:t> </a:t>
            </a:r>
            <a:r>
              <a:rPr lang="de-DE" dirty="0" err="1"/>
              <a:t>interact</a:t>
            </a:r>
            <a:r>
              <a:rPr lang="de-DE" dirty="0"/>
              <a:t> </a:t>
            </a:r>
            <a:r>
              <a:rPr lang="de-DE" dirty="0" err="1"/>
              <a:t>with</a:t>
            </a:r>
            <a:r>
              <a:rPr lang="de-DE" dirty="0"/>
              <a:t> </a:t>
            </a:r>
            <a:r>
              <a:rPr lang="de-DE" dirty="0" err="1"/>
              <a:t>the</a:t>
            </a:r>
            <a:r>
              <a:rPr lang="de-DE" dirty="0"/>
              <a:t> </a:t>
            </a:r>
            <a:r>
              <a:rPr lang="de-DE" dirty="0" err="1"/>
              <a:t>voice</a:t>
            </a:r>
            <a:r>
              <a:rPr lang="de-DE" dirty="0"/>
              <a:t> (</a:t>
            </a:r>
            <a:r>
              <a:rPr lang="de-DE" dirty="0" err="1"/>
              <a:t>or</a:t>
            </a:r>
            <a:r>
              <a:rPr lang="de-DE" dirty="0"/>
              <a:t> </a:t>
            </a:r>
            <a:r>
              <a:rPr lang="de-DE" dirty="0" err="1"/>
              <a:t>the</a:t>
            </a:r>
            <a:r>
              <a:rPr lang="de-DE" dirty="0"/>
              <a:t> source </a:t>
            </a:r>
            <a:r>
              <a:rPr lang="de-DE" dirty="0" err="1"/>
              <a:t>of</a:t>
            </a:r>
            <a:r>
              <a:rPr lang="de-DE" dirty="0"/>
              <a:t> </a:t>
            </a:r>
            <a:r>
              <a:rPr lang="de-DE" dirty="0" err="1"/>
              <a:t>that</a:t>
            </a:r>
            <a:r>
              <a:rPr lang="de-DE" dirty="0"/>
              <a:t> </a:t>
            </a:r>
            <a:r>
              <a:rPr lang="de-DE" dirty="0" err="1"/>
              <a:t>voice</a:t>
            </a:r>
            <a:r>
              <a:rPr lang="de-DE" dirty="0"/>
              <a:t>)</a:t>
            </a:r>
          </a:p>
          <a:p>
            <a:endParaRPr lang="de-DE" dirty="0"/>
          </a:p>
        </p:txBody>
      </p:sp>
      <p:sp>
        <p:nvSpPr>
          <p:cNvPr id="4" name="Foliennummernplatzhalter 3">
            <a:extLst>
              <a:ext uri="{FF2B5EF4-FFF2-40B4-BE49-F238E27FC236}">
                <a16:creationId xmlns:a16="http://schemas.microsoft.com/office/drawing/2014/main" id="{F0D59498-C50C-FAC8-F3E4-AA34B4FA5902}"/>
              </a:ext>
            </a:extLst>
          </p:cNvPr>
          <p:cNvSpPr>
            <a:spLocks noGrp="1"/>
          </p:cNvSpPr>
          <p:nvPr>
            <p:ph type="sldNum" sz="quarter" idx="5"/>
          </p:nvPr>
        </p:nvSpPr>
        <p:spPr/>
        <p:txBody>
          <a:bodyPr/>
          <a:lstStyle/>
          <a:p>
            <a:fld id="{5BDADD7A-5464-40FD-B5CC-4CA36D7CC1F5}" type="slidenum">
              <a:rPr lang="de-DE" smtClean="0"/>
              <a:t>3</a:t>
            </a:fld>
            <a:endParaRPr lang="de-DE"/>
          </a:p>
        </p:txBody>
      </p:sp>
    </p:spTree>
    <p:extLst>
      <p:ext uri="{BB962C8B-B14F-4D97-AF65-F5344CB8AC3E}">
        <p14:creationId xmlns:p14="http://schemas.microsoft.com/office/powerpoint/2010/main" val="34900377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Moore: „</a:t>
            </a:r>
            <a:r>
              <a:rPr lang="en-US" dirty="0"/>
              <a:t>distortions were meant to </a:t>
            </a:r>
            <a:r>
              <a:rPr lang="en-US" dirty="0" err="1"/>
              <a:t>mimisc</a:t>
            </a:r>
            <a:r>
              <a:rPr lang="en-US" dirty="0"/>
              <a:t> transducers such as microphones, loudspeakers and earphones </a:t>
            </a:r>
            <a:r>
              <a:rPr lang="de-DE" dirty="0"/>
              <a:t>“</a:t>
            </a:r>
          </a:p>
        </p:txBody>
      </p:sp>
      <p:sp>
        <p:nvSpPr>
          <p:cNvPr id="4" name="Foliennummernplatzhalter 3"/>
          <p:cNvSpPr>
            <a:spLocks noGrp="1"/>
          </p:cNvSpPr>
          <p:nvPr>
            <p:ph type="sldNum" sz="quarter" idx="5"/>
          </p:nvPr>
        </p:nvSpPr>
        <p:spPr/>
        <p:txBody>
          <a:bodyPr/>
          <a:lstStyle/>
          <a:p>
            <a:fld id="{5BDADD7A-5464-40FD-B5CC-4CA36D7CC1F5}" type="slidenum">
              <a:rPr lang="de-DE" smtClean="0"/>
              <a:t>30</a:t>
            </a:fld>
            <a:endParaRPr lang="de-DE"/>
          </a:p>
        </p:txBody>
      </p:sp>
    </p:spTree>
    <p:extLst>
      <p:ext uri="{BB962C8B-B14F-4D97-AF65-F5344CB8AC3E}">
        <p14:creationId xmlns:p14="http://schemas.microsoft.com/office/powerpoint/2010/main" val="26056735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dirty="0" err="1"/>
              <a:t>Androgenous</a:t>
            </a:r>
            <a:r>
              <a:rPr lang="de-DE" dirty="0"/>
              <a:t> </a:t>
            </a:r>
            <a:r>
              <a:rPr lang="de-DE" dirty="0" err="1"/>
              <a:t>voice</a:t>
            </a:r>
            <a:r>
              <a:rPr lang="de-DE" dirty="0"/>
              <a:t> </a:t>
            </a:r>
            <a:r>
              <a:rPr lang="de-DE" dirty="0" err="1"/>
              <a:t>less</a:t>
            </a:r>
            <a:r>
              <a:rPr lang="de-DE" dirty="0"/>
              <a:t> </a:t>
            </a:r>
            <a:r>
              <a:rPr lang="de-DE" dirty="0" err="1"/>
              <a:t>natural</a:t>
            </a:r>
            <a:r>
              <a:rPr lang="de-DE" dirty="0"/>
              <a:t>, </a:t>
            </a:r>
            <a:r>
              <a:rPr lang="de-DE" dirty="0" err="1"/>
              <a:t>synthesized</a:t>
            </a:r>
            <a:r>
              <a:rPr lang="de-DE" dirty="0"/>
              <a:t> </a:t>
            </a:r>
            <a:r>
              <a:rPr lang="de-DE" dirty="0" err="1"/>
              <a:t>voices</a:t>
            </a:r>
            <a:r>
              <a:rPr lang="de-DE" dirty="0"/>
              <a:t> do not </a:t>
            </a:r>
            <a:r>
              <a:rPr lang="de-DE" dirty="0" err="1"/>
              <a:t>necessarily</a:t>
            </a:r>
            <a:r>
              <a:rPr lang="de-DE" dirty="0"/>
              <a:t> </a:t>
            </a:r>
            <a:r>
              <a:rPr lang="de-DE" dirty="0" err="1"/>
              <a:t>need</a:t>
            </a:r>
            <a:r>
              <a:rPr lang="de-DE" dirty="0"/>
              <a:t> </a:t>
            </a:r>
            <a:r>
              <a:rPr lang="de-DE" dirty="0" err="1"/>
              <a:t>to</a:t>
            </a:r>
            <a:r>
              <a:rPr lang="de-DE" dirty="0"/>
              <a:t> fall </a:t>
            </a:r>
            <a:r>
              <a:rPr lang="de-DE" dirty="0" err="1"/>
              <a:t>into</a:t>
            </a:r>
            <a:r>
              <a:rPr lang="de-DE" dirty="0"/>
              <a:t> </a:t>
            </a:r>
            <a:r>
              <a:rPr lang="de-DE" dirty="0" err="1"/>
              <a:t>one</a:t>
            </a:r>
            <a:r>
              <a:rPr lang="de-DE" dirty="0"/>
              <a:t> </a:t>
            </a:r>
            <a:r>
              <a:rPr lang="de-DE" dirty="0" err="1"/>
              <a:t>of</a:t>
            </a:r>
            <a:r>
              <a:rPr lang="de-DE" dirty="0"/>
              <a:t> </a:t>
            </a:r>
            <a:r>
              <a:rPr lang="de-DE" dirty="0" err="1"/>
              <a:t>the</a:t>
            </a:r>
            <a:r>
              <a:rPr lang="de-DE" dirty="0"/>
              <a:t> </a:t>
            </a:r>
            <a:r>
              <a:rPr lang="de-DE" dirty="0" err="1"/>
              <a:t>two</a:t>
            </a:r>
            <a:r>
              <a:rPr lang="de-DE" dirty="0"/>
              <a:t> </a:t>
            </a:r>
            <a:r>
              <a:rPr lang="de-DE" dirty="0" err="1"/>
              <a:t>gender</a:t>
            </a:r>
            <a:r>
              <a:rPr lang="de-DE" dirty="0"/>
              <a:t> </a:t>
            </a:r>
            <a:r>
              <a:rPr lang="de-DE" dirty="0" err="1"/>
              <a:t>categories</a:t>
            </a:r>
            <a:endParaRPr lang="de-DE" dirty="0"/>
          </a:p>
          <a:p>
            <a:pPr marL="171450" indent="-171450">
              <a:buFontTx/>
              <a:buChar char="-"/>
            </a:pPr>
            <a:endParaRPr lang="de-DE" dirty="0"/>
          </a:p>
          <a:p>
            <a:pPr marL="171450" indent="-171450">
              <a:buFontTx/>
              <a:buChar char="-"/>
            </a:pPr>
            <a:r>
              <a:rPr lang="de-DE" dirty="0" err="1"/>
              <a:t>Increases</a:t>
            </a:r>
            <a:r>
              <a:rPr lang="de-DE" dirty="0"/>
              <a:t> </a:t>
            </a:r>
            <a:r>
              <a:rPr lang="de-DE" dirty="0" err="1"/>
              <a:t>during</a:t>
            </a:r>
            <a:r>
              <a:rPr lang="de-DE" dirty="0"/>
              <a:t> </a:t>
            </a:r>
            <a:r>
              <a:rPr lang="de-DE" dirty="0" err="1"/>
              <a:t>childhood</a:t>
            </a:r>
            <a:endParaRPr lang="de-DE" dirty="0"/>
          </a:p>
          <a:p>
            <a:pPr marL="171450" indent="-171450">
              <a:buFontTx/>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31</a:t>
            </a:fld>
            <a:endParaRPr lang="de-DE"/>
          </a:p>
        </p:txBody>
      </p:sp>
    </p:spTree>
    <p:extLst>
      <p:ext uri="{BB962C8B-B14F-4D97-AF65-F5344CB8AC3E}">
        <p14:creationId xmlns:p14="http://schemas.microsoft.com/office/powerpoint/2010/main" val="7234879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32</a:t>
            </a:fld>
            <a:endParaRPr lang="de-DE"/>
          </a:p>
        </p:txBody>
      </p:sp>
    </p:spTree>
    <p:extLst>
      <p:ext uri="{BB962C8B-B14F-4D97-AF65-F5344CB8AC3E}">
        <p14:creationId xmlns:p14="http://schemas.microsoft.com/office/powerpoint/2010/main" val="15676608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C7F6B1-2A1C-5311-5E1F-8046239A403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F3EF0A25-1ADC-1790-E287-2AE953BC5BF4}"/>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C8E5F37-8B8B-6C80-2956-0A0D207A09BF}"/>
              </a:ext>
            </a:extLst>
          </p:cNvPr>
          <p:cNvSpPr>
            <a:spLocks noGrp="1"/>
          </p:cNvSpPr>
          <p:nvPr>
            <p:ph type="body" idx="1"/>
          </p:nvPr>
        </p:nvSpPr>
        <p:spPr/>
        <p:txBody>
          <a:bodyPr/>
          <a:lstStyle/>
          <a:p>
            <a:pPr marL="0" indent="0">
              <a:buFontTx/>
              <a:buNone/>
            </a:pPr>
            <a:endParaRPr lang="de-DE" dirty="0"/>
          </a:p>
        </p:txBody>
      </p:sp>
      <p:sp>
        <p:nvSpPr>
          <p:cNvPr id="4" name="Foliennummernplatzhalter 3">
            <a:extLst>
              <a:ext uri="{FF2B5EF4-FFF2-40B4-BE49-F238E27FC236}">
                <a16:creationId xmlns:a16="http://schemas.microsoft.com/office/drawing/2014/main" id="{2F95C821-3525-0256-9F18-9FC5AD5FB7F5}"/>
              </a:ext>
            </a:extLst>
          </p:cNvPr>
          <p:cNvSpPr>
            <a:spLocks noGrp="1"/>
          </p:cNvSpPr>
          <p:nvPr>
            <p:ph type="sldNum" sz="quarter" idx="5"/>
          </p:nvPr>
        </p:nvSpPr>
        <p:spPr/>
        <p:txBody>
          <a:bodyPr/>
          <a:lstStyle/>
          <a:p>
            <a:fld id="{5BDADD7A-5464-40FD-B5CC-4CA36D7CC1F5}" type="slidenum">
              <a:rPr lang="de-DE" smtClean="0"/>
              <a:t>33</a:t>
            </a:fld>
            <a:endParaRPr lang="de-DE"/>
          </a:p>
        </p:txBody>
      </p:sp>
    </p:spTree>
    <p:extLst>
      <p:ext uri="{BB962C8B-B14F-4D97-AF65-F5344CB8AC3E}">
        <p14:creationId xmlns:p14="http://schemas.microsoft.com/office/powerpoint/2010/main" val="33974701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69221A-0E1C-390D-DFFB-8A94769FF364}"/>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83DF78D0-15B8-3238-3D1F-71EDF40DDC6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133F5F46-57F4-CF45-08F7-C09E91B82C83}"/>
              </a:ext>
            </a:extLst>
          </p:cNvPr>
          <p:cNvSpPr>
            <a:spLocks noGrp="1"/>
          </p:cNvSpPr>
          <p:nvPr>
            <p:ph type="body" idx="1"/>
          </p:nvPr>
        </p:nvSpPr>
        <p:spPr/>
        <p:txBody>
          <a:bodyPr/>
          <a:lstStyle/>
          <a:p>
            <a:pPr marL="0" indent="0">
              <a:buFontTx/>
              <a:buNone/>
            </a:pPr>
            <a:r>
              <a:rPr lang="de-DE" dirty="0"/>
              <a:t>- pitch </a:t>
            </a:r>
            <a:r>
              <a:rPr lang="de-DE" dirty="0" err="1"/>
              <a:t>contour</a:t>
            </a:r>
            <a:r>
              <a:rPr lang="de-DE" dirty="0"/>
              <a:t>, </a:t>
            </a:r>
            <a:r>
              <a:rPr lang="de-DE" dirty="0" err="1"/>
              <a:t>formants</a:t>
            </a:r>
            <a:r>
              <a:rPr lang="de-DE" dirty="0"/>
              <a:t>, </a:t>
            </a:r>
            <a:r>
              <a:rPr lang="de-DE" dirty="0" err="1"/>
              <a:t>harmonics</a:t>
            </a:r>
            <a:r>
              <a:rPr lang="de-DE" dirty="0"/>
              <a:t>, </a:t>
            </a:r>
          </a:p>
        </p:txBody>
      </p:sp>
      <p:sp>
        <p:nvSpPr>
          <p:cNvPr id="4" name="Foliennummernplatzhalter 3">
            <a:extLst>
              <a:ext uri="{FF2B5EF4-FFF2-40B4-BE49-F238E27FC236}">
                <a16:creationId xmlns:a16="http://schemas.microsoft.com/office/drawing/2014/main" id="{73447F6A-0D2E-2623-92EC-80758AF34DC6}"/>
              </a:ext>
            </a:extLst>
          </p:cNvPr>
          <p:cNvSpPr>
            <a:spLocks noGrp="1"/>
          </p:cNvSpPr>
          <p:nvPr>
            <p:ph type="sldNum" sz="quarter" idx="5"/>
          </p:nvPr>
        </p:nvSpPr>
        <p:spPr/>
        <p:txBody>
          <a:bodyPr/>
          <a:lstStyle/>
          <a:p>
            <a:fld id="{5BDADD7A-5464-40FD-B5CC-4CA36D7CC1F5}" type="slidenum">
              <a:rPr lang="de-DE" smtClean="0"/>
              <a:t>34</a:t>
            </a:fld>
            <a:endParaRPr lang="de-DE"/>
          </a:p>
        </p:txBody>
      </p:sp>
    </p:spTree>
    <p:extLst>
      <p:ext uri="{BB962C8B-B14F-4D97-AF65-F5344CB8AC3E}">
        <p14:creationId xmlns:p14="http://schemas.microsoft.com/office/powerpoint/2010/main" val="25949543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D98EF5-B9B6-40F6-CFDD-99A8E2D4A1F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D186B52A-D24E-CC1C-460C-5E4D0C82625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091810EE-279E-258F-FA3F-ED5061734CC7}"/>
              </a:ext>
            </a:extLst>
          </p:cNvPr>
          <p:cNvSpPr>
            <a:spLocks noGrp="1"/>
          </p:cNvSpPr>
          <p:nvPr>
            <p:ph type="body" idx="1"/>
          </p:nvPr>
        </p:nvSpPr>
        <p:spPr/>
        <p:txBody>
          <a:bodyPr/>
          <a:lstStyle/>
          <a:p>
            <a:pPr marL="0" indent="0">
              <a:buFontTx/>
              <a:buNone/>
            </a:pPr>
            <a:r>
              <a:rPr lang="de-DE" dirty="0"/>
              <a:t>- pitch </a:t>
            </a:r>
            <a:r>
              <a:rPr lang="de-DE" dirty="0" err="1"/>
              <a:t>contour</a:t>
            </a:r>
            <a:r>
              <a:rPr lang="de-DE" dirty="0"/>
              <a:t>, </a:t>
            </a:r>
            <a:r>
              <a:rPr lang="de-DE" dirty="0" err="1"/>
              <a:t>formants</a:t>
            </a:r>
            <a:r>
              <a:rPr lang="de-DE" dirty="0"/>
              <a:t>, </a:t>
            </a:r>
            <a:r>
              <a:rPr lang="de-DE" dirty="0" err="1"/>
              <a:t>harmonics</a:t>
            </a:r>
            <a:r>
              <a:rPr lang="de-DE" dirty="0"/>
              <a:t>, </a:t>
            </a:r>
          </a:p>
        </p:txBody>
      </p:sp>
      <p:sp>
        <p:nvSpPr>
          <p:cNvPr id="4" name="Foliennummernplatzhalter 3">
            <a:extLst>
              <a:ext uri="{FF2B5EF4-FFF2-40B4-BE49-F238E27FC236}">
                <a16:creationId xmlns:a16="http://schemas.microsoft.com/office/drawing/2014/main" id="{6CC90FBC-AAF8-507A-4F73-D355020597ED}"/>
              </a:ext>
            </a:extLst>
          </p:cNvPr>
          <p:cNvSpPr>
            <a:spLocks noGrp="1"/>
          </p:cNvSpPr>
          <p:nvPr>
            <p:ph type="sldNum" sz="quarter" idx="5"/>
          </p:nvPr>
        </p:nvSpPr>
        <p:spPr/>
        <p:txBody>
          <a:bodyPr/>
          <a:lstStyle/>
          <a:p>
            <a:fld id="{5BDADD7A-5464-40FD-B5CC-4CA36D7CC1F5}" type="slidenum">
              <a:rPr lang="de-DE" smtClean="0"/>
              <a:t>35</a:t>
            </a:fld>
            <a:endParaRPr lang="de-DE"/>
          </a:p>
        </p:txBody>
      </p:sp>
    </p:spTree>
    <p:extLst>
      <p:ext uri="{BB962C8B-B14F-4D97-AF65-F5344CB8AC3E}">
        <p14:creationId xmlns:p14="http://schemas.microsoft.com/office/powerpoint/2010/main" val="37873496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err="1"/>
              <a:t>Alipour</a:t>
            </a:r>
            <a:r>
              <a:rPr lang="de-DE" dirty="0"/>
              <a:t> 2023, Kühne 2020, Baird et al 2018, </a:t>
            </a:r>
            <a:r>
              <a:rPr lang="de-DE" dirty="0" err="1"/>
              <a:t>Romportl</a:t>
            </a:r>
            <a:r>
              <a:rPr lang="de-DE" dirty="0"/>
              <a:t> (2014), </a:t>
            </a:r>
            <a:r>
              <a:rPr lang="de-DE" dirty="0" err="1"/>
              <a:t>Schreibelmayer</a:t>
            </a:r>
            <a:r>
              <a:rPr lang="de-DE" dirty="0"/>
              <a:t> (2022)</a:t>
            </a:r>
          </a:p>
          <a:p>
            <a:pPr marL="0" indent="0">
              <a:buFont typeface="Arial" panose="020B0604020202020204" pitchFamily="34" charset="0"/>
              <a:buNone/>
            </a:pPr>
            <a:endParaRPr lang="de-DE" dirty="0"/>
          </a:p>
          <a:p>
            <a:pPr marL="0" indent="0">
              <a:buFont typeface="Arial" panose="020B0604020202020204" pitchFamily="34" charset="0"/>
              <a:buNone/>
            </a:pPr>
            <a:endParaRPr lang="de-DE" dirty="0"/>
          </a:p>
          <a:p>
            <a:pPr marL="0" indent="0">
              <a:buFont typeface="Arial" panose="020B0604020202020204" pitchFamily="34" charset="0"/>
              <a:buNone/>
            </a:pPr>
            <a:r>
              <a:rPr lang="de-DE" dirty="0"/>
              <a:t>- </a:t>
            </a:r>
            <a:r>
              <a:rPr lang="de-DE" dirty="0" err="1"/>
              <a:t>proposed</a:t>
            </a:r>
            <a:r>
              <a:rPr lang="de-DE" dirty="0"/>
              <a:t> in 1970 </a:t>
            </a:r>
            <a:r>
              <a:rPr lang="de-DE" dirty="0" err="1"/>
              <a:t>for</a:t>
            </a:r>
            <a:r>
              <a:rPr lang="de-DE" dirty="0"/>
              <a:t> </a:t>
            </a:r>
            <a:r>
              <a:rPr lang="de-DE" dirty="0" err="1"/>
              <a:t>visual</a:t>
            </a:r>
            <a:r>
              <a:rPr lang="de-DE" dirty="0"/>
              <a:t> </a:t>
            </a:r>
            <a:r>
              <a:rPr lang="de-DE" dirty="0" err="1"/>
              <a:t>appearence</a:t>
            </a:r>
            <a:endParaRPr lang="de-DE" dirty="0"/>
          </a:p>
          <a:p>
            <a:pPr marL="0" indent="0">
              <a:buFont typeface="Arial" panose="020B0604020202020204" pitchFamily="34" charset="0"/>
              <a:buNone/>
            </a:pPr>
            <a:r>
              <a:rPr lang="de-DE" dirty="0"/>
              <a:t>- </a:t>
            </a:r>
            <a:r>
              <a:rPr lang="de-DE" dirty="0" err="1"/>
              <a:t>evidence</a:t>
            </a:r>
            <a:r>
              <a:rPr lang="de-DE" dirty="0"/>
              <a:t> </a:t>
            </a:r>
            <a:r>
              <a:rPr lang="de-DE" dirty="0" err="1"/>
              <a:t>more</a:t>
            </a:r>
            <a:r>
              <a:rPr lang="de-DE" dirty="0"/>
              <a:t> </a:t>
            </a:r>
            <a:r>
              <a:rPr lang="de-DE" dirty="0" err="1"/>
              <a:t>than</a:t>
            </a:r>
            <a:r>
              <a:rPr lang="de-DE" dirty="0"/>
              <a:t> </a:t>
            </a:r>
            <a:r>
              <a:rPr lang="de-DE" dirty="0" err="1"/>
              <a:t>conflicting</a:t>
            </a:r>
            <a:r>
              <a:rPr lang="de-DE" dirty="0"/>
              <a:t> </a:t>
            </a:r>
          </a:p>
          <a:p>
            <a:pPr marL="0" indent="0">
              <a:buFont typeface="Arial" panose="020B0604020202020204" pitchFamily="34" charset="0"/>
              <a:buNone/>
            </a:pPr>
            <a:r>
              <a:rPr lang="de-DE" dirty="0"/>
              <a:t>- </a:t>
            </a:r>
            <a:r>
              <a:rPr lang="de-DE" dirty="0" err="1"/>
              <a:t>one</a:t>
            </a:r>
            <a:r>
              <a:rPr lang="de-DE" dirty="0"/>
              <a:t> </a:t>
            </a:r>
            <a:r>
              <a:rPr lang="de-DE" dirty="0" err="1"/>
              <a:t>of</a:t>
            </a:r>
            <a:r>
              <a:rPr lang="de-DE" dirty="0"/>
              <a:t> </a:t>
            </a:r>
            <a:r>
              <a:rPr lang="de-DE" dirty="0" err="1"/>
              <a:t>these</a:t>
            </a:r>
            <a:r>
              <a:rPr lang="de-DE" dirty="0"/>
              <a:t> </a:t>
            </a:r>
            <a:r>
              <a:rPr lang="de-DE" dirty="0" err="1"/>
              <a:t>persevering</a:t>
            </a:r>
            <a:r>
              <a:rPr lang="de-DE" dirty="0"/>
              <a:t> </a:t>
            </a:r>
            <a:r>
              <a:rPr lang="de-DE" dirty="0" err="1"/>
              <a:t>concepts</a:t>
            </a:r>
            <a:r>
              <a:rPr lang="de-DE" dirty="0"/>
              <a:t> in </a:t>
            </a:r>
            <a:r>
              <a:rPr lang="de-DE" dirty="0" err="1"/>
              <a:t>the</a:t>
            </a:r>
            <a:r>
              <a:rPr lang="de-DE" dirty="0"/>
              <a:t> </a:t>
            </a:r>
            <a:r>
              <a:rPr lang="de-DE" dirty="0" err="1"/>
              <a:t>literature</a:t>
            </a:r>
            <a:r>
              <a:rPr lang="de-DE" dirty="0"/>
              <a:t> </a:t>
            </a:r>
            <a:r>
              <a:rPr lang="de-DE" dirty="0" err="1"/>
              <a:t>that</a:t>
            </a:r>
            <a:r>
              <a:rPr lang="de-DE" dirty="0"/>
              <a:t> </a:t>
            </a:r>
            <a:r>
              <a:rPr lang="de-DE" dirty="0" err="1"/>
              <a:t>always</a:t>
            </a:r>
            <a:r>
              <a:rPr lang="de-DE" dirty="0"/>
              <a:t> </a:t>
            </a:r>
            <a:r>
              <a:rPr lang="de-DE" dirty="0" err="1"/>
              <a:t>get</a:t>
            </a:r>
            <a:r>
              <a:rPr lang="de-DE" dirty="0"/>
              <a:t> </a:t>
            </a:r>
            <a:r>
              <a:rPr lang="de-DE" dirty="0" err="1"/>
              <a:t>sooo</a:t>
            </a:r>
            <a:r>
              <a:rPr lang="de-DE" dirty="0"/>
              <a:t> </a:t>
            </a:r>
            <a:r>
              <a:rPr lang="de-DE" dirty="0" err="1"/>
              <a:t>much</a:t>
            </a:r>
            <a:r>
              <a:rPr lang="de-DE" dirty="0"/>
              <a:t> </a:t>
            </a:r>
            <a:r>
              <a:rPr lang="de-DE" dirty="0" err="1"/>
              <a:t>attention</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36</a:t>
            </a:fld>
            <a:endParaRPr lang="de-DE"/>
          </a:p>
        </p:txBody>
      </p:sp>
    </p:spTree>
    <p:extLst>
      <p:ext uri="{BB962C8B-B14F-4D97-AF65-F5344CB8AC3E}">
        <p14:creationId xmlns:p14="http://schemas.microsoft.com/office/powerpoint/2010/main" val="4534365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37</a:t>
            </a:fld>
            <a:endParaRPr lang="de-DE"/>
          </a:p>
        </p:txBody>
      </p:sp>
    </p:spTree>
    <p:extLst>
      <p:ext uri="{BB962C8B-B14F-4D97-AF65-F5344CB8AC3E}">
        <p14:creationId xmlns:p14="http://schemas.microsoft.com/office/powerpoint/2010/main" val="4005015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Pool </a:t>
            </a:r>
            <a:r>
              <a:rPr lang="de-DE" dirty="0" err="1"/>
              <a:t>data</a:t>
            </a:r>
            <a:r>
              <a:rPr lang="de-DE" dirty="0"/>
              <a:t> </a:t>
            </a:r>
            <a:r>
              <a:rPr lang="de-DE" dirty="0" err="1"/>
              <a:t>across</a:t>
            </a:r>
            <a:r>
              <a:rPr lang="de-DE" dirty="0"/>
              <a:t> </a:t>
            </a:r>
            <a:r>
              <a:rPr lang="de-DE" dirty="0" err="1"/>
              <a:t>categories</a:t>
            </a:r>
            <a:endParaRPr lang="de-DE" dirty="0"/>
          </a:p>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38</a:t>
            </a:fld>
            <a:endParaRPr lang="de-DE"/>
          </a:p>
        </p:txBody>
      </p:sp>
    </p:spTree>
    <p:extLst>
      <p:ext uri="{BB962C8B-B14F-4D97-AF65-F5344CB8AC3E}">
        <p14:creationId xmlns:p14="http://schemas.microsoft.com/office/powerpoint/2010/main" val="22698347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de-DE" sz="1200" dirty="0" err="1"/>
              <a:t>Does</a:t>
            </a:r>
            <a:r>
              <a:rPr lang="de-DE" sz="1200" dirty="0"/>
              <a:t> </a:t>
            </a:r>
            <a:r>
              <a:rPr lang="de-DE" sz="1200" dirty="0" err="1"/>
              <a:t>audiovisual</a:t>
            </a:r>
            <a:r>
              <a:rPr lang="de-DE" sz="1200" dirty="0"/>
              <a:t> </a:t>
            </a:r>
            <a:r>
              <a:rPr lang="de-DE" sz="1200" dirty="0" err="1"/>
              <a:t>mismatch</a:t>
            </a:r>
            <a:r>
              <a:rPr lang="de-DE" sz="1200" dirty="0"/>
              <a:t> </a:t>
            </a:r>
            <a:r>
              <a:rPr lang="de-DE" sz="1200" dirty="0" err="1"/>
              <a:t>affect</a:t>
            </a:r>
            <a:r>
              <a:rPr lang="de-DE" sz="1200" dirty="0"/>
              <a:t> </a:t>
            </a:r>
            <a:r>
              <a:rPr lang="de-DE" sz="1200" dirty="0" err="1"/>
              <a:t>agent</a:t>
            </a:r>
            <a:r>
              <a:rPr lang="de-DE" sz="1200" dirty="0"/>
              <a:t> </a:t>
            </a:r>
            <a:r>
              <a:rPr lang="de-DE" sz="1200" dirty="0" err="1"/>
              <a:t>perception</a:t>
            </a:r>
            <a:r>
              <a:rPr lang="de-DE" sz="1200" dirty="0"/>
              <a:t> </a:t>
            </a:r>
            <a:r>
              <a:rPr lang="de-DE" sz="1200" dirty="0" err="1"/>
              <a:t>negatively</a:t>
            </a:r>
            <a:r>
              <a:rPr lang="de-DE" sz="1200" dirty="0"/>
              <a:t>?</a:t>
            </a:r>
          </a:p>
          <a:p>
            <a:pPr marL="0" indent="0">
              <a:buFont typeface="Arial" panose="020B0604020202020204" pitchFamily="34" charset="0"/>
              <a:buNone/>
            </a:pPr>
            <a:endParaRPr lang="de-DE" dirty="0"/>
          </a:p>
          <a:p>
            <a:pPr marL="0" indent="0">
              <a:buFont typeface="Arial" panose="020B0604020202020204" pitchFamily="34" charset="0"/>
              <a:buNone/>
            </a:pPr>
            <a:r>
              <a:rPr lang="de-DE" dirty="0" err="1"/>
              <a:t>Alipour</a:t>
            </a:r>
            <a:r>
              <a:rPr lang="de-DE" dirty="0"/>
              <a:t> 2023</a:t>
            </a:r>
          </a:p>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39</a:t>
            </a:fld>
            <a:endParaRPr lang="de-DE"/>
          </a:p>
        </p:txBody>
      </p:sp>
    </p:spTree>
    <p:extLst>
      <p:ext uri="{BB962C8B-B14F-4D97-AF65-F5344CB8AC3E}">
        <p14:creationId xmlns:p14="http://schemas.microsoft.com/office/powerpoint/2010/main" val="26028802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My Mission: </a:t>
            </a:r>
            <a:r>
              <a:rPr lang="de-DE" dirty="0" err="1"/>
              <a:t>naturalness</a:t>
            </a:r>
            <a:r>
              <a:rPr lang="de-DE" dirty="0"/>
              <a:t> </a:t>
            </a:r>
            <a:r>
              <a:rPr lang="de-DE" dirty="0" err="1"/>
              <a:t>as</a:t>
            </a:r>
            <a:r>
              <a:rPr lang="de-DE" dirty="0"/>
              <a:t> a </a:t>
            </a:r>
            <a:r>
              <a:rPr lang="de-DE" dirty="0" err="1"/>
              <a:t>voice</a:t>
            </a:r>
            <a:r>
              <a:rPr lang="de-DE" dirty="0"/>
              <a:t> </a:t>
            </a:r>
            <a:r>
              <a:rPr lang="de-DE" dirty="0" err="1"/>
              <a:t>features</a:t>
            </a:r>
            <a:r>
              <a:rPr lang="de-DE" dirty="0"/>
              <a:t> </a:t>
            </a:r>
            <a:r>
              <a:rPr lang="de-DE" dirty="0" err="1"/>
              <a:t>that</a:t>
            </a:r>
            <a:r>
              <a:rPr lang="de-DE" dirty="0"/>
              <a:t> </a:t>
            </a:r>
            <a:r>
              <a:rPr lang="de-DE" dirty="0" err="1"/>
              <a:t>we</a:t>
            </a:r>
            <a:r>
              <a:rPr lang="de-DE" dirty="0"/>
              <a:t> </a:t>
            </a:r>
            <a:r>
              <a:rPr lang="de-DE" dirty="0" err="1"/>
              <a:t>systematically</a:t>
            </a:r>
            <a:r>
              <a:rPr lang="de-DE" dirty="0"/>
              <a:t> </a:t>
            </a:r>
            <a:r>
              <a:rPr lang="de-DE" dirty="0" err="1"/>
              <a:t>understand</a:t>
            </a:r>
            <a:endParaRPr lang="de-DE" dirty="0"/>
          </a:p>
          <a:p>
            <a:pPr marL="0" indent="0">
              <a:buFontTx/>
              <a:buNone/>
            </a:pPr>
            <a:endParaRPr lang="de-DE" dirty="0"/>
          </a:p>
          <a:p>
            <a:endParaRPr lang="de-DE" dirty="0"/>
          </a:p>
          <a:p>
            <a:r>
              <a:rPr lang="de-DE" dirty="0"/>
              <a:t>Opinion Paper, </a:t>
            </a:r>
            <a:r>
              <a:rPr lang="de-DE" dirty="0" err="1"/>
              <a:t>goal</a:t>
            </a:r>
            <a:r>
              <a:rPr lang="de-DE" dirty="0"/>
              <a:t> </a:t>
            </a:r>
            <a:r>
              <a:rPr lang="de-DE" dirty="0" err="1"/>
              <a:t>is</a:t>
            </a:r>
            <a:r>
              <a:rPr lang="de-DE" dirty="0"/>
              <a:t> </a:t>
            </a:r>
            <a:r>
              <a:rPr lang="de-DE" dirty="0" err="1"/>
              <a:t>threefold</a:t>
            </a:r>
            <a:r>
              <a:rPr lang="de-DE" dirty="0"/>
              <a:t>: </a:t>
            </a:r>
          </a:p>
          <a:p>
            <a:r>
              <a:rPr lang="de-DE" dirty="0"/>
              <a:t>- </a:t>
            </a:r>
            <a:r>
              <a:rPr lang="de-DE" dirty="0" err="1"/>
              <a:t>Why</a:t>
            </a:r>
            <a:r>
              <a:rPr lang="de-DE" dirty="0"/>
              <a:t> </a:t>
            </a:r>
            <a:r>
              <a:rPr lang="de-DE" dirty="0" err="1"/>
              <a:t>we</a:t>
            </a:r>
            <a:r>
              <a:rPr lang="de-DE" dirty="0"/>
              <a:t> </a:t>
            </a:r>
            <a:r>
              <a:rPr lang="de-DE" dirty="0" err="1"/>
              <a:t>have</a:t>
            </a:r>
            <a:r>
              <a:rPr lang="de-DE" dirty="0"/>
              <a:t> not </a:t>
            </a:r>
            <a:r>
              <a:rPr lang="de-DE" dirty="0" err="1"/>
              <a:t>understood</a:t>
            </a:r>
            <a:r>
              <a:rPr lang="de-DE" dirty="0"/>
              <a:t> </a:t>
            </a:r>
            <a:r>
              <a:rPr lang="de-DE" dirty="0" err="1"/>
              <a:t>this</a:t>
            </a:r>
            <a:r>
              <a:rPr lang="de-DE" dirty="0"/>
              <a:t> </a:t>
            </a:r>
            <a:r>
              <a:rPr lang="de-DE" dirty="0" err="1"/>
              <a:t>concept</a:t>
            </a:r>
            <a:r>
              <a:rPr lang="de-DE" dirty="0"/>
              <a:t> </a:t>
            </a:r>
            <a:r>
              <a:rPr lang="de-DE" dirty="0" err="1"/>
              <a:t>yet</a:t>
            </a:r>
            <a:r>
              <a:rPr lang="de-DE" dirty="0"/>
              <a:t>, and </a:t>
            </a:r>
            <a:r>
              <a:rPr lang="de-DE" dirty="0" err="1"/>
              <a:t>where</a:t>
            </a:r>
            <a:r>
              <a:rPr lang="de-DE" dirty="0"/>
              <a:t> </a:t>
            </a:r>
            <a:r>
              <a:rPr lang="de-DE" dirty="0" err="1"/>
              <a:t>the</a:t>
            </a:r>
            <a:r>
              <a:rPr lang="de-DE" dirty="0"/>
              <a:t> </a:t>
            </a:r>
            <a:r>
              <a:rPr lang="de-DE" dirty="0" err="1"/>
              <a:t>field</a:t>
            </a:r>
            <a:r>
              <a:rPr lang="de-DE" dirty="0"/>
              <a:t> </a:t>
            </a:r>
            <a:r>
              <a:rPr lang="de-DE" dirty="0" err="1"/>
              <a:t>should</a:t>
            </a:r>
            <a:r>
              <a:rPr lang="de-DE" dirty="0"/>
              <a:t> </a:t>
            </a:r>
            <a:r>
              <a:rPr lang="de-DE" dirty="0" err="1"/>
              <a:t>progress</a:t>
            </a:r>
            <a:r>
              <a:rPr lang="de-DE" dirty="0"/>
              <a:t> in </a:t>
            </a:r>
            <a:r>
              <a:rPr lang="de-DE" dirty="0" err="1"/>
              <a:t>order</a:t>
            </a:r>
            <a:r>
              <a:rPr lang="de-DE" dirty="0"/>
              <a:t> </a:t>
            </a:r>
            <a:r>
              <a:rPr lang="de-DE" dirty="0" err="1"/>
              <a:t>to</a:t>
            </a:r>
            <a:r>
              <a:rPr lang="de-DE" dirty="0"/>
              <a:t> do </a:t>
            </a:r>
            <a:r>
              <a:rPr lang="de-DE" dirty="0" err="1"/>
              <a:t>that</a:t>
            </a:r>
            <a:endParaRPr lang="de-DE" dirty="0"/>
          </a:p>
          <a:p>
            <a:r>
              <a:rPr lang="de-DE" dirty="0"/>
              <a:t>- </a:t>
            </a:r>
            <a:r>
              <a:rPr lang="de-DE" dirty="0" err="1"/>
              <a:t>Give</a:t>
            </a:r>
            <a:r>
              <a:rPr lang="de-DE" dirty="0"/>
              <a:t> an </a:t>
            </a:r>
            <a:r>
              <a:rPr lang="de-DE" dirty="0" err="1"/>
              <a:t>definition</a:t>
            </a:r>
            <a:r>
              <a:rPr lang="de-DE" dirty="0"/>
              <a:t> and </a:t>
            </a:r>
            <a:r>
              <a:rPr lang="de-DE" dirty="0" err="1"/>
              <a:t>guidance</a:t>
            </a:r>
            <a:r>
              <a:rPr lang="de-DE" dirty="0"/>
              <a:t> </a:t>
            </a:r>
            <a:r>
              <a:rPr lang="de-DE" dirty="0" err="1"/>
              <a:t>for</a:t>
            </a:r>
            <a:r>
              <a:rPr lang="de-DE" dirty="0"/>
              <a:t> </a:t>
            </a:r>
            <a:r>
              <a:rPr lang="de-DE" dirty="0" err="1"/>
              <a:t>this</a:t>
            </a:r>
            <a:r>
              <a:rPr lang="de-DE" dirty="0"/>
              <a:t> </a:t>
            </a:r>
            <a:r>
              <a:rPr lang="de-DE" dirty="0" err="1"/>
              <a:t>research</a:t>
            </a:r>
            <a:r>
              <a:rPr lang="de-DE" dirty="0"/>
              <a:t> </a:t>
            </a:r>
            <a:r>
              <a:rPr lang="de-DE" dirty="0" err="1"/>
              <a:t>field</a:t>
            </a:r>
            <a:endParaRPr lang="de-DE" dirty="0"/>
          </a:p>
          <a:p>
            <a:pPr marL="0" indent="0">
              <a:buFontTx/>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4</a:t>
            </a:fld>
            <a:endParaRPr lang="de-DE"/>
          </a:p>
        </p:txBody>
      </p:sp>
    </p:spTree>
    <p:extLst>
      <p:ext uri="{BB962C8B-B14F-4D97-AF65-F5344CB8AC3E}">
        <p14:creationId xmlns:p14="http://schemas.microsoft.com/office/powerpoint/2010/main" val="62639980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40</a:t>
            </a:fld>
            <a:endParaRPr lang="de-DE"/>
          </a:p>
        </p:txBody>
      </p:sp>
    </p:spTree>
    <p:extLst>
      <p:ext uri="{BB962C8B-B14F-4D97-AF65-F5344CB8AC3E}">
        <p14:creationId xmlns:p14="http://schemas.microsoft.com/office/powerpoint/2010/main" val="122266665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41</a:t>
            </a:fld>
            <a:endParaRPr lang="de-DE"/>
          </a:p>
        </p:txBody>
      </p:sp>
    </p:spTree>
    <p:extLst>
      <p:ext uri="{BB962C8B-B14F-4D97-AF65-F5344CB8AC3E}">
        <p14:creationId xmlns:p14="http://schemas.microsoft.com/office/powerpoint/2010/main" val="24541345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B16DB3-EC5B-EAA3-EC6F-A55B7F7EFD5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2F2CFF2D-AF65-46CC-E240-AE8DD364F70D}"/>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63C02284-A173-F1B2-C2CD-C4946EC20266}"/>
              </a:ext>
            </a:extLst>
          </p:cNvPr>
          <p:cNvSpPr>
            <a:spLocks noGrp="1"/>
          </p:cNvSpPr>
          <p:nvPr>
            <p:ph type="body" idx="1"/>
          </p:nvPr>
        </p:nvSpPr>
        <p:spPr/>
        <p:txBody>
          <a:bodyPr/>
          <a:lstStyle/>
          <a:p>
            <a:pPr algn="l"/>
            <a:r>
              <a:rPr lang="de-DE" dirty="0" err="1"/>
              <a:t>Articulatory</a:t>
            </a:r>
            <a:r>
              <a:rPr lang="de-DE" dirty="0"/>
              <a:t> </a:t>
            </a:r>
            <a:r>
              <a:rPr lang="de-DE" dirty="0" err="1"/>
              <a:t>synthesis</a:t>
            </a:r>
            <a:r>
              <a:rPr lang="de-DE" dirty="0"/>
              <a:t>: </a:t>
            </a:r>
            <a:r>
              <a:rPr lang="en-US" sz="1800" b="0" i="0" u="none" strike="noStrike" baseline="0" dirty="0">
                <a:latin typeface="CharterBT-Roman"/>
              </a:rPr>
              <a:t>models for the movement of lips, tongue, glottis, and vocal tract</a:t>
            </a:r>
          </a:p>
          <a:p>
            <a:pPr algn="l"/>
            <a:endParaRPr lang="en-US" sz="1800" b="0" i="0" u="none" strike="noStrike" baseline="0" dirty="0">
              <a:latin typeface="CharterBT-Roman"/>
            </a:endParaRPr>
          </a:p>
          <a:p>
            <a:pPr algn="l"/>
            <a:r>
              <a:rPr lang="en-US" sz="1800" b="0" i="0" u="none" strike="noStrike" baseline="0" dirty="0">
                <a:latin typeface="CharterBT-Roman"/>
              </a:rPr>
              <a:t>Concatenative synthesis: where the target utterance is constructed from a set of prerecorded building blocks: words, syllables, </a:t>
            </a:r>
            <a:r>
              <a:rPr lang="fr-FR" sz="1800" b="0" i="0" u="none" strike="noStrike" baseline="0" dirty="0" err="1">
                <a:latin typeface="CharterBT-Roman"/>
              </a:rPr>
              <a:t>half-syllables</a:t>
            </a:r>
            <a:r>
              <a:rPr lang="fr-FR" sz="1800" b="0" i="0" u="none" strike="noStrike" baseline="0" dirty="0">
                <a:latin typeface="CharterBT-Roman"/>
              </a:rPr>
              <a:t>, </a:t>
            </a:r>
            <a:r>
              <a:rPr lang="fr-FR" sz="1800" b="0" i="0" u="none" strike="noStrike" baseline="0" dirty="0" err="1">
                <a:latin typeface="CharterBT-Roman"/>
              </a:rPr>
              <a:t>phonemes</a:t>
            </a:r>
            <a:r>
              <a:rPr lang="fr-FR" sz="1800" b="0" i="0" u="none" strike="noStrike" baseline="0" dirty="0">
                <a:latin typeface="CharterBT-Roman"/>
              </a:rPr>
              <a:t>, </a:t>
            </a:r>
            <a:r>
              <a:rPr lang="fr-FR" sz="1800" b="0" i="0" u="none" strike="noStrike" baseline="0" dirty="0" err="1">
                <a:latin typeface="CharterBT-Roman"/>
              </a:rPr>
              <a:t>diphones</a:t>
            </a:r>
            <a:r>
              <a:rPr lang="fr-FR" sz="1800" b="0" i="0" u="none" strike="noStrike" baseline="0" dirty="0">
                <a:latin typeface="CharterBT-Roman"/>
              </a:rPr>
              <a:t>, or </a:t>
            </a:r>
            <a:r>
              <a:rPr lang="fr-FR" sz="1800" b="0" i="0" u="none" strike="noStrike" baseline="0" dirty="0" err="1">
                <a:latin typeface="CharterBT-Roman"/>
              </a:rPr>
              <a:t>triphones</a:t>
            </a:r>
            <a:endParaRPr lang="fr-FR" sz="1800" b="0" i="0" u="none" strike="noStrike" baseline="0" dirty="0">
              <a:latin typeface="CharterBT-Roman"/>
            </a:endParaRPr>
          </a:p>
          <a:p>
            <a:pPr algn="l"/>
            <a:endParaRPr lang="fr-FR" sz="1800" b="0" i="0" u="none" strike="noStrike" baseline="0" dirty="0">
              <a:latin typeface="CharterBT-Roman"/>
            </a:endParaRPr>
          </a:p>
          <a:p>
            <a:pPr algn="l"/>
            <a:r>
              <a:rPr lang="fr-FR" sz="1800" b="0" i="0" u="none" strike="noStrike" baseline="0" dirty="0" err="1">
                <a:latin typeface="CharterBT-Roman"/>
              </a:rPr>
              <a:t>Statistical</a:t>
            </a:r>
            <a:r>
              <a:rPr lang="fr-FR" sz="1800" b="0" i="0" u="none" strike="noStrike" baseline="0" dirty="0">
                <a:latin typeface="CharterBT-Roman"/>
              </a:rPr>
              <a:t> </a:t>
            </a:r>
            <a:r>
              <a:rPr lang="fr-FR" sz="1800" b="0" i="0" u="none" strike="noStrike" baseline="0" dirty="0" err="1">
                <a:latin typeface="CharterBT-Roman"/>
              </a:rPr>
              <a:t>parametric</a:t>
            </a:r>
            <a:r>
              <a:rPr lang="fr-FR" sz="1800" b="0" i="0" u="none" strike="noStrike" baseline="0" dirty="0">
                <a:latin typeface="CharterBT-Roman"/>
              </a:rPr>
              <a:t> </a:t>
            </a:r>
            <a:r>
              <a:rPr lang="fr-FR" sz="1800" b="0" i="0" u="none" strike="noStrike" baseline="0" dirty="0" err="1">
                <a:latin typeface="CharterBT-Roman"/>
              </a:rPr>
              <a:t>synthesis</a:t>
            </a:r>
            <a:r>
              <a:rPr lang="fr-FR" sz="1800" b="0" i="0" u="none" strike="noStrike" baseline="0" dirty="0">
                <a:latin typeface="CharterBT-Roman"/>
              </a:rPr>
              <a:t>: a machine/network </a:t>
            </a:r>
            <a:r>
              <a:rPr lang="fr-FR" sz="1800" b="0" i="0" u="none" strike="noStrike" baseline="0" dirty="0" err="1">
                <a:latin typeface="CharterBT-Roman"/>
              </a:rPr>
              <a:t>is</a:t>
            </a:r>
            <a:r>
              <a:rPr lang="fr-FR" sz="1800" b="0" i="0" u="none" strike="noStrike" baseline="0" dirty="0">
                <a:latin typeface="CharterBT-Roman"/>
              </a:rPr>
              <a:t> </a:t>
            </a:r>
            <a:r>
              <a:rPr lang="fr-FR" sz="1800" b="0" i="0" u="none" strike="noStrike" baseline="0" dirty="0" err="1">
                <a:latin typeface="CharterBT-Roman"/>
              </a:rPr>
              <a:t>trained</a:t>
            </a:r>
            <a:r>
              <a:rPr lang="fr-FR" sz="1800" b="0" i="0" u="none" strike="noStrike" baseline="0" dirty="0">
                <a:latin typeface="CharterBT-Roman"/>
              </a:rPr>
              <a:t> on speech data and </a:t>
            </a:r>
            <a:r>
              <a:rPr lang="fr-FR" sz="1800" b="0" i="0" u="none" strike="noStrike" baseline="0" dirty="0" err="1">
                <a:latin typeface="CharterBT-Roman"/>
              </a:rPr>
              <a:t>this</a:t>
            </a:r>
            <a:r>
              <a:rPr lang="fr-FR" sz="1800" b="0" i="0" u="none" strike="noStrike" baseline="0" dirty="0">
                <a:latin typeface="CharterBT-Roman"/>
              </a:rPr>
              <a:t> information </a:t>
            </a:r>
            <a:r>
              <a:rPr lang="fr-FR" sz="1800" b="0" i="0" u="none" strike="noStrike" baseline="0" dirty="0" err="1">
                <a:latin typeface="CharterBT-Roman"/>
              </a:rPr>
              <a:t>is</a:t>
            </a:r>
            <a:r>
              <a:rPr lang="fr-FR" sz="1800" b="0" i="0" u="none" strike="noStrike" baseline="0" dirty="0">
                <a:latin typeface="CharterBT-Roman"/>
              </a:rPr>
              <a:t> </a:t>
            </a:r>
            <a:r>
              <a:rPr lang="fr-FR" sz="1800" b="0" i="0" u="none" strike="noStrike" baseline="0" dirty="0" err="1">
                <a:latin typeface="CharterBT-Roman"/>
              </a:rPr>
              <a:t>then</a:t>
            </a:r>
            <a:r>
              <a:rPr lang="fr-FR" sz="1800" b="0" i="0" u="none" strike="noStrike" baseline="0" dirty="0">
                <a:latin typeface="CharterBT-Roman"/>
              </a:rPr>
              <a:t> </a:t>
            </a:r>
            <a:r>
              <a:rPr lang="fr-FR" sz="1800" b="0" i="0" u="none" strike="noStrike" baseline="0" dirty="0" err="1">
                <a:latin typeface="CharterBT-Roman"/>
              </a:rPr>
              <a:t>fed</a:t>
            </a:r>
            <a:r>
              <a:rPr lang="fr-FR" sz="1800" b="0" i="0" u="none" strike="noStrike" baseline="0" dirty="0">
                <a:latin typeface="CharterBT-Roman"/>
              </a:rPr>
              <a:t> to a vocoder</a:t>
            </a:r>
            <a:endParaRPr lang="de-DE" dirty="0"/>
          </a:p>
        </p:txBody>
      </p:sp>
      <p:sp>
        <p:nvSpPr>
          <p:cNvPr id="4" name="Foliennummernplatzhalter 3">
            <a:extLst>
              <a:ext uri="{FF2B5EF4-FFF2-40B4-BE49-F238E27FC236}">
                <a16:creationId xmlns:a16="http://schemas.microsoft.com/office/drawing/2014/main" id="{DEF9C31B-9DB0-8EDB-5640-E6BB1ED01AFD}"/>
              </a:ext>
            </a:extLst>
          </p:cNvPr>
          <p:cNvSpPr>
            <a:spLocks noGrp="1"/>
          </p:cNvSpPr>
          <p:nvPr>
            <p:ph type="sldNum" sz="quarter" idx="5"/>
          </p:nvPr>
        </p:nvSpPr>
        <p:spPr/>
        <p:txBody>
          <a:bodyPr/>
          <a:lstStyle/>
          <a:p>
            <a:fld id="{5BDADD7A-5464-40FD-B5CC-4CA36D7CC1F5}" type="slidenum">
              <a:rPr lang="de-DE" smtClean="0"/>
              <a:t>42</a:t>
            </a:fld>
            <a:endParaRPr lang="de-DE"/>
          </a:p>
        </p:txBody>
      </p:sp>
    </p:spTree>
    <p:extLst>
      <p:ext uri="{BB962C8B-B14F-4D97-AF65-F5344CB8AC3E}">
        <p14:creationId xmlns:p14="http://schemas.microsoft.com/office/powerpoint/2010/main" val="288358243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Third, for users who have a para-machine perception regarding conversational AI, their levels of trust in conversational AI are surprisingly not the lowest among the discovered perception patterns. Instead, users who possess an asymmetric perception pattern show the lowest morality-based trust. This finding suggests that the asymmetry between humanness perceptions on the speaking and listening of conversational AI may leads users to question the ethics of their conversational AIs.</a:t>
            </a:r>
          </a:p>
          <a:p>
            <a:endParaRPr lang="en-US" sz="1200" b="0" i="0" u="none" strike="noStrike" kern="1200" baseline="0" dirty="0">
              <a:solidFill>
                <a:schemeClr val="tx1"/>
              </a:solidFill>
              <a:latin typeface="+mn-lt"/>
              <a:ea typeface="+mn-ea"/>
              <a:cs typeface="+mn-cs"/>
            </a:endParaRPr>
          </a:p>
          <a:p>
            <a:r>
              <a:rPr lang="de-DE" dirty="0" err="1"/>
              <a:t>Kuriki</a:t>
            </a:r>
            <a:r>
              <a:rPr lang="de-DE" dirty="0"/>
              <a:t> 2016: </a:t>
            </a:r>
            <a:r>
              <a:rPr lang="de-DE" dirty="0" err="1"/>
              <a:t>people</a:t>
            </a:r>
            <a:r>
              <a:rPr lang="de-DE" dirty="0"/>
              <a:t> </a:t>
            </a:r>
            <a:r>
              <a:rPr lang="de-DE" dirty="0" err="1"/>
              <a:t>without</a:t>
            </a:r>
            <a:r>
              <a:rPr lang="de-DE" dirty="0"/>
              <a:t> ASD: </a:t>
            </a:r>
            <a:r>
              <a:rPr lang="de-DE" dirty="0" err="1"/>
              <a:t>difference</a:t>
            </a:r>
            <a:r>
              <a:rPr lang="de-DE" dirty="0"/>
              <a:t> in </a:t>
            </a:r>
            <a:r>
              <a:rPr lang="de-DE" dirty="0" err="1"/>
              <a:t>naturalness</a:t>
            </a:r>
            <a:r>
              <a:rPr lang="de-DE" dirty="0"/>
              <a:t>, </a:t>
            </a:r>
            <a:r>
              <a:rPr lang="de-DE" dirty="0" err="1"/>
              <a:t>with</a:t>
            </a:r>
            <a:r>
              <a:rPr lang="de-DE" dirty="0"/>
              <a:t> ASD: </a:t>
            </a:r>
            <a:r>
              <a:rPr lang="de-DE" dirty="0" err="1"/>
              <a:t>none</a:t>
            </a:r>
            <a:r>
              <a:rPr lang="de-DE" dirty="0"/>
              <a:t> (</a:t>
            </a:r>
            <a:r>
              <a:rPr lang="de-DE" dirty="0" err="1"/>
              <a:t>robot</a:t>
            </a:r>
            <a:r>
              <a:rPr lang="de-DE" dirty="0"/>
              <a:t> </a:t>
            </a:r>
            <a:r>
              <a:rPr lang="de-DE" dirty="0" err="1"/>
              <a:t>affinity</a:t>
            </a:r>
            <a:r>
              <a:rPr lang="de-DE" dirty="0"/>
              <a:t>)</a:t>
            </a:r>
          </a:p>
          <a:p>
            <a:r>
              <a:rPr lang="de-DE" dirty="0"/>
              <a:t>Lee (2010): </a:t>
            </a:r>
            <a:r>
              <a:rPr lang="de-DE" dirty="0" err="1"/>
              <a:t>naturalness-effect</a:t>
            </a:r>
            <a:r>
              <a:rPr lang="de-DE" dirty="0"/>
              <a:t> </a:t>
            </a:r>
            <a:r>
              <a:rPr lang="de-DE" dirty="0" err="1"/>
              <a:t>only</a:t>
            </a:r>
            <a:r>
              <a:rPr lang="de-DE" dirty="0"/>
              <a:t> </a:t>
            </a:r>
            <a:r>
              <a:rPr lang="de-DE" dirty="0" err="1"/>
              <a:t>for</a:t>
            </a:r>
            <a:r>
              <a:rPr lang="de-DE" dirty="0"/>
              <a:t> intuitive and </a:t>
            </a:r>
            <a:r>
              <a:rPr lang="de-DE" dirty="0" err="1"/>
              <a:t>less</a:t>
            </a:r>
            <a:r>
              <a:rPr lang="de-DE" dirty="0"/>
              <a:t> </a:t>
            </a:r>
            <a:r>
              <a:rPr lang="de-DE" dirty="0" err="1"/>
              <a:t>analytical</a:t>
            </a:r>
            <a:r>
              <a:rPr lang="de-DE" dirty="0"/>
              <a:t> </a:t>
            </a:r>
            <a:r>
              <a:rPr lang="de-DE" dirty="0" err="1"/>
              <a:t>participants</a:t>
            </a:r>
            <a:r>
              <a:rPr lang="de-DE" dirty="0"/>
              <a:t>  (</a:t>
            </a:r>
            <a:r>
              <a:rPr lang="de-DE" dirty="0" err="1"/>
              <a:t>played</a:t>
            </a:r>
            <a:r>
              <a:rPr lang="de-DE" dirty="0"/>
              <a:t> a game </a:t>
            </a:r>
            <a:r>
              <a:rPr lang="de-DE" dirty="0" err="1"/>
              <a:t>with</a:t>
            </a:r>
            <a:r>
              <a:rPr lang="de-DE" dirty="0"/>
              <a:t> a </a:t>
            </a:r>
            <a:r>
              <a:rPr lang="de-DE" dirty="0" err="1"/>
              <a:t>robot</a:t>
            </a:r>
            <a:r>
              <a:rPr lang="de-DE" dirty="0"/>
              <a:t>)</a:t>
            </a:r>
          </a:p>
          <a:p>
            <a:r>
              <a:rPr lang="de-DE" dirty="0" err="1"/>
              <a:t>Schreibelmayer</a:t>
            </a:r>
            <a:r>
              <a:rPr lang="de-DE" dirty="0"/>
              <a:t> (2022): </a:t>
            </a:r>
            <a:r>
              <a:rPr lang="de-DE" dirty="0" err="1"/>
              <a:t>listeners</a:t>
            </a:r>
            <a:r>
              <a:rPr lang="de-DE" dirty="0"/>
              <a:t> </a:t>
            </a:r>
            <a:r>
              <a:rPr lang="de-DE" dirty="0" err="1"/>
              <a:t>openness</a:t>
            </a:r>
            <a:r>
              <a:rPr lang="de-DE" dirty="0"/>
              <a:t> </a:t>
            </a:r>
            <a:r>
              <a:rPr lang="de-DE" dirty="0" err="1"/>
              <a:t>affects</a:t>
            </a:r>
            <a:r>
              <a:rPr lang="de-DE" dirty="0"/>
              <a:t> human-</a:t>
            </a:r>
            <a:r>
              <a:rPr lang="de-DE" dirty="0" err="1"/>
              <a:t>likeness</a:t>
            </a:r>
            <a:r>
              <a:rPr lang="de-DE" dirty="0"/>
              <a:t> </a:t>
            </a:r>
            <a:r>
              <a:rPr lang="de-DE" dirty="0" err="1"/>
              <a:t>preference</a:t>
            </a:r>
            <a:endParaRPr lang="de-DE" dirty="0"/>
          </a:p>
          <a:p>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43</a:t>
            </a:fld>
            <a:endParaRPr lang="de-DE"/>
          </a:p>
        </p:txBody>
      </p:sp>
    </p:spTree>
    <p:extLst>
      <p:ext uri="{BB962C8B-B14F-4D97-AF65-F5344CB8AC3E}">
        <p14:creationId xmlns:p14="http://schemas.microsoft.com/office/powerpoint/2010/main" val="165750580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r>
              <a:rPr lang="en-US" dirty="0"/>
              <a:t>- smoothing of pitch cues via Tandem-STRAIGHT, they manipulated naturalness of human recordings, but not manipulation check</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44</a:t>
            </a:fld>
            <a:endParaRPr lang="de-DE"/>
          </a:p>
        </p:txBody>
      </p:sp>
    </p:spTree>
    <p:extLst>
      <p:ext uri="{BB962C8B-B14F-4D97-AF65-F5344CB8AC3E}">
        <p14:creationId xmlns:p14="http://schemas.microsoft.com/office/powerpoint/2010/main" val="1368150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en-US" dirty="0"/>
              <a:t>"(1) inadequate prosody, as generated by off-the-shelf text-to-speech (TTS) engines with synthetic output; (2) the same inadequate prosody imitated by trained human speakers; and (3) adequate prosody produced by those speakers"</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45</a:t>
            </a:fld>
            <a:endParaRPr lang="de-DE"/>
          </a:p>
        </p:txBody>
      </p:sp>
    </p:spTree>
    <p:extLst>
      <p:ext uri="{BB962C8B-B14F-4D97-AF65-F5344CB8AC3E}">
        <p14:creationId xmlns:p14="http://schemas.microsoft.com/office/powerpoint/2010/main" val="200727027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dirty="0" err="1"/>
              <a:t>Congruency</a:t>
            </a:r>
            <a:r>
              <a:rPr lang="de-DE" dirty="0"/>
              <a:t> </a:t>
            </a:r>
            <a:r>
              <a:rPr lang="de-DE" dirty="0" err="1"/>
              <a:t>effect</a:t>
            </a:r>
            <a:endParaRPr lang="de-DE" dirty="0"/>
          </a:p>
          <a:p>
            <a:pPr marL="171450" indent="-171450">
              <a:buFontTx/>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46</a:t>
            </a:fld>
            <a:endParaRPr lang="de-DE"/>
          </a:p>
        </p:txBody>
      </p:sp>
    </p:spTree>
    <p:extLst>
      <p:ext uri="{BB962C8B-B14F-4D97-AF65-F5344CB8AC3E}">
        <p14:creationId xmlns:p14="http://schemas.microsoft.com/office/powerpoint/2010/main" val="97362864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en-US" dirty="0"/>
              <a:t>MRI: significantly higher activation in the left posterior insula in response to human voices than in response to artificial voices</a:t>
            </a:r>
          </a:p>
          <a:p>
            <a:pPr marL="171450" indent="-171450">
              <a:buFontTx/>
              <a:buChar char="-"/>
            </a:pPr>
            <a:r>
              <a:rPr lang="en-US" dirty="0"/>
              <a:t>Singing voices</a:t>
            </a:r>
          </a:p>
          <a:p>
            <a:pPr marL="171450" indent="-171450">
              <a:buFontTx/>
              <a:buChar cha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47</a:t>
            </a:fld>
            <a:endParaRPr lang="de-DE"/>
          </a:p>
        </p:txBody>
      </p:sp>
    </p:spTree>
    <p:extLst>
      <p:ext uri="{BB962C8B-B14F-4D97-AF65-F5344CB8AC3E}">
        <p14:creationId xmlns:p14="http://schemas.microsoft.com/office/powerpoint/2010/main" val="600296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en-US" noProof="0" dirty="0"/>
              <a:t>- People match human-like voices with more human-like robots</a:t>
            </a:r>
          </a:p>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48</a:t>
            </a:fld>
            <a:endParaRPr lang="de-DE"/>
          </a:p>
        </p:txBody>
      </p:sp>
    </p:spTree>
    <p:extLst>
      <p:ext uri="{BB962C8B-B14F-4D97-AF65-F5344CB8AC3E}">
        <p14:creationId xmlns:p14="http://schemas.microsoft.com/office/powerpoint/2010/main" val="70800243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Baird 2018: </a:t>
            </a:r>
            <a:r>
              <a:rPr lang="de-DE" dirty="0" err="1"/>
              <a:t>linked</a:t>
            </a:r>
            <a:r>
              <a:rPr lang="de-DE" dirty="0"/>
              <a:t> </a:t>
            </a:r>
            <a:r>
              <a:rPr lang="de-DE" dirty="0" err="1"/>
              <a:t>to</a:t>
            </a:r>
            <a:r>
              <a:rPr lang="de-DE" dirty="0"/>
              <a:t> </a:t>
            </a:r>
            <a:r>
              <a:rPr lang="de-DE" dirty="0" err="1"/>
              <a:t>likeability</a:t>
            </a:r>
            <a:endParaRPr lang="de-DE" dirty="0"/>
          </a:p>
          <a:p>
            <a:pPr marL="0" indent="0">
              <a:buFont typeface="Arial" panose="020B0604020202020204" pitchFamily="34" charset="0"/>
              <a:buNone/>
            </a:pPr>
            <a:endParaRPr lang="de-DE" dirty="0"/>
          </a:p>
          <a:p>
            <a:pPr marL="0" indent="0">
              <a:buFont typeface="Arial" panose="020B0604020202020204" pitchFamily="34" charset="0"/>
              <a:buNone/>
            </a:pPr>
            <a:r>
              <a:rPr lang="en-US" dirty="0"/>
              <a:t>"The findings imply that VAs should not be designed to closely resemble humans.</a:t>
            </a:r>
          </a:p>
          <a:p>
            <a:pPr marL="0" indent="0">
              <a:buFont typeface="Arial" panose="020B0604020202020204" pitchFamily="34" charset="0"/>
              <a:buNone/>
            </a:pPr>
            <a:r>
              <a:rPr lang="en-US" dirty="0"/>
              <a:t>Rather, consideration of usage contexts and consumer expectations should be prioritized in developing most</a:t>
            </a:r>
          </a:p>
          <a:p>
            <a:pPr marL="0" indent="0">
              <a:buFont typeface="Arial" panose="020B0604020202020204" pitchFamily="34" charset="0"/>
              <a:buNone/>
            </a:pPr>
            <a:r>
              <a:rPr lang="en-US" dirty="0"/>
              <a:t>likable VAs.“ (</a:t>
            </a:r>
            <a:r>
              <a:rPr lang="en-US" dirty="0" err="1"/>
              <a:t>Im</a:t>
            </a:r>
            <a:r>
              <a:rPr lang="en-US" dirty="0"/>
              <a:t>, 2023)</a:t>
            </a:r>
            <a:endParaRPr lang="de-DE" dirty="0"/>
          </a:p>
          <a:p>
            <a:pPr mar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49</a:t>
            </a:fld>
            <a:endParaRPr lang="de-DE"/>
          </a:p>
        </p:txBody>
      </p:sp>
    </p:spTree>
    <p:extLst>
      <p:ext uri="{BB962C8B-B14F-4D97-AF65-F5344CB8AC3E}">
        <p14:creationId xmlns:p14="http://schemas.microsoft.com/office/powerpoint/2010/main" val="18562058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r>
              <a:rPr lang="de-DE" dirty="0" err="1"/>
              <a:t>Defining</a:t>
            </a:r>
            <a:r>
              <a:rPr lang="de-DE" dirty="0"/>
              <a:t> </a:t>
            </a:r>
            <a:r>
              <a:rPr lang="de-DE" dirty="0" err="1"/>
              <a:t>naturalness</a:t>
            </a:r>
            <a:r>
              <a:rPr lang="de-DE" dirty="0"/>
              <a:t> </a:t>
            </a:r>
            <a:r>
              <a:rPr lang="de-DE" dirty="0" err="1"/>
              <a:t>is</a:t>
            </a:r>
            <a:r>
              <a:rPr lang="de-DE" dirty="0"/>
              <a:t> </a:t>
            </a:r>
            <a:r>
              <a:rPr lang="de-DE" dirty="0" err="1"/>
              <a:t>already</a:t>
            </a:r>
            <a:r>
              <a:rPr lang="de-DE" dirty="0"/>
              <a:t> a tough </a:t>
            </a:r>
            <a:r>
              <a:rPr lang="de-DE" dirty="0" err="1"/>
              <a:t>challenge</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5</a:t>
            </a:fld>
            <a:endParaRPr lang="de-DE"/>
          </a:p>
        </p:txBody>
      </p:sp>
    </p:spTree>
    <p:extLst>
      <p:ext uri="{BB962C8B-B14F-4D97-AF65-F5344CB8AC3E}">
        <p14:creationId xmlns:p14="http://schemas.microsoft.com/office/powerpoint/2010/main" val="31983380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r>
              <a:rPr lang="de-DE" dirty="0"/>
              <a:t>- </a:t>
            </a:r>
            <a:r>
              <a:rPr lang="de-DE" dirty="0" err="1"/>
              <a:t>Category-based</a:t>
            </a:r>
            <a:endParaRPr lang="de-DE" dirty="0"/>
          </a:p>
          <a:p>
            <a:pPr marL="0" indent="0">
              <a:buFontTx/>
              <a:buNone/>
            </a:pPr>
            <a:r>
              <a:rPr lang="de-DE" dirty="0"/>
              <a:t>- Deviation-</a:t>
            </a:r>
            <a:r>
              <a:rPr lang="de-DE" dirty="0" err="1"/>
              <a:t>based</a:t>
            </a:r>
            <a:r>
              <a:rPr lang="de-DE" dirty="0"/>
              <a:t> </a:t>
            </a:r>
          </a:p>
          <a:p>
            <a:pPr marL="171450" indent="-171450">
              <a:buFontTx/>
              <a:buChar char="-"/>
            </a:pPr>
            <a:endParaRPr lang="de-DE" dirty="0"/>
          </a:p>
          <a:p>
            <a:pPr marL="171450" indent="-171450">
              <a:buFontTx/>
              <a:buChar char="-"/>
            </a:pPr>
            <a:r>
              <a:rPr lang="de-DE" dirty="0" err="1"/>
              <a:t>Agree</a:t>
            </a:r>
            <a:r>
              <a:rPr lang="de-DE" dirty="0"/>
              <a:t> on </a:t>
            </a:r>
            <a:r>
              <a:rPr lang="de-DE" dirty="0" err="1"/>
              <a:t>two</a:t>
            </a:r>
            <a:r>
              <a:rPr lang="de-DE" dirty="0"/>
              <a:t> </a:t>
            </a:r>
            <a:r>
              <a:rPr lang="de-DE" dirty="0" err="1"/>
              <a:t>things</a:t>
            </a:r>
            <a:r>
              <a:rPr lang="de-DE" dirty="0"/>
              <a:t>: </a:t>
            </a:r>
          </a:p>
          <a:p>
            <a:pPr marL="171450" indent="-171450">
              <a:buFontTx/>
              <a:buChar char="-"/>
            </a:pPr>
            <a:r>
              <a:rPr lang="de-DE" dirty="0" err="1"/>
              <a:t>Subjective</a:t>
            </a:r>
            <a:r>
              <a:rPr lang="de-DE" dirty="0"/>
              <a:t> and </a:t>
            </a:r>
            <a:r>
              <a:rPr lang="de-DE" dirty="0" err="1"/>
              <a:t>multifactorial</a:t>
            </a:r>
            <a:r>
              <a:rPr lang="de-DE" dirty="0"/>
              <a:t>/multidimensional (</a:t>
            </a:r>
            <a:r>
              <a:rPr lang="de-DE" dirty="0" err="1"/>
              <a:t>you</a:t>
            </a:r>
            <a:r>
              <a:rPr lang="de-DE" dirty="0"/>
              <a:t> </a:t>
            </a:r>
            <a:r>
              <a:rPr lang="de-DE" dirty="0" err="1"/>
              <a:t>dont</a:t>
            </a:r>
            <a:r>
              <a:rPr lang="de-DE" dirty="0"/>
              <a:t> </a:t>
            </a:r>
            <a:r>
              <a:rPr lang="de-DE" dirty="0" err="1"/>
              <a:t>know</a:t>
            </a:r>
            <a:r>
              <a:rPr lang="de-DE" dirty="0"/>
              <a:t> </a:t>
            </a:r>
            <a:r>
              <a:rPr lang="de-DE" dirty="0" err="1"/>
              <a:t>whic</a:t>
            </a:r>
            <a:r>
              <a:rPr lang="de-DE" dirty="0"/>
              <a:t> </a:t>
            </a:r>
            <a:r>
              <a:rPr lang="de-DE" dirty="0" err="1"/>
              <a:t>acoustic</a:t>
            </a:r>
            <a:r>
              <a:rPr lang="de-DE" dirty="0"/>
              <a:t> </a:t>
            </a:r>
            <a:r>
              <a:rPr lang="de-DE" dirty="0" err="1"/>
              <a:t>features</a:t>
            </a:r>
            <a:r>
              <a:rPr lang="de-DE" dirty="0"/>
              <a:t> </a:t>
            </a:r>
            <a:r>
              <a:rPr lang="de-DE" dirty="0" err="1"/>
              <a:t>listeners</a:t>
            </a:r>
            <a:r>
              <a:rPr lang="de-DE" dirty="0"/>
              <a:t> </a:t>
            </a:r>
            <a:r>
              <a:rPr lang="de-DE" dirty="0" err="1"/>
              <a:t>attend</a:t>
            </a:r>
            <a:r>
              <a:rPr lang="de-DE" dirty="0"/>
              <a:t> </a:t>
            </a:r>
            <a:r>
              <a:rPr lang="de-DE" dirty="0" err="1"/>
              <a:t>to</a:t>
            </a:r>
            <a:r>
              <a:rPr lang="de-DE" dirty="0"/>
              <a:t>)</a:t>
            </a:r>
          </a:p>
        </p:txBody>
      </p:sp>
      <p:sp>
        <p:nvSpPr>
          <p:cNvPr id="4" name="Foliennummernplatzhalter 3"/>
          <p:cNvSpPr>
            <a:spLocks noGrp="1"/>
          </p:cNvSpPr>
          <p:nvPr>
            <p:ph type="sldNum" sz="quarter" idx="5"/>
          </p:nvPr>
        </p:nvSpPr>
        <p:spPr/>
        <p:txBody>
          <a:bodyPr/>
          <a:lstStyle/>
          <a:p>
            <a:fld id="{5BDADD7A-5464-40FD-B5CC-4CA36D7CC1F5}" type="slidenum">
              <a:rPr lang="de-DE" smtClean="0"/>
              <a:t>6</a:t>
            </a:fld>
            <a:endParaRPr lang="de-DE"/>
          </a:p>
        </p:txBody>
      </p:sp>
    </p:spTree>
    <p:extLst>
      <p:ext uri="{BB962C8B-B14F-4D97-AF65-F5344CB8AC3E}">
        <p14:creationId xmlns:p14="http://schemas.microsoft.com/office/powerpoint/2010/main" val="3165254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r>
              <a:rPr lang="de-DE" dirty="0"/>
              <a:t>- </a:t>
            </a:r>
            <a:r>
              <a:rPr lang="de-DE" dirty="0" err="1"/>
              <a:t>Getting</a:t>
            </a:r>
            <a:r>
              <a:rPr lang="de-DE" dirty="0"/>
              <a:t> a </a:t>
            </a:r>
            <a:r>
              <a:rPr lang="de-DE" dirty="0" err="1"/>
              <a:t>grasp</a:t>
            </a:r>
            <a:r>
              <a:rPr lang="de-DE" dirty="0"/>
              <a:t> </a:t>
            </a:r>
            <a:r>
              <a:rPr lang="de-DE" dirty="0" err="1"/>
              <a:t>of</a:t>
            </a:r>
            <a:r>
              <a:rPr lang="de-DE" dirty="0"/>
              <a:t> </a:t>
            </a:r>
            <a:r>
              <a:rPr lang="de-DE" dirty="0" err="1"/>
              <a:t>the</a:t>
            </a:r>
            <a:r>
              <a:rPr lang="de-DE" dirty="0"/>
              <a:t> verbal </a:t>
            </a:r>
            <a:r>
              <a:rPr lang="de-DE" dirty="0" err="1"/>
              <a:t>space</a:t>
            </a:r>
            <a:r>
              <a:rPr lang="de-DE" dirty="0"/>
              <a:t> </a:t>
            </a:r>
            <a:r>
              <a:rPr lang="de-DE" dirty="0" err="1"/>
              <a:t>we</a:t>
            </a:r>
            <a:r>
              <a:rPr lang="de-DE" dirty="0"/>
              <a:t> </a:t>
            </a:r>
            <a:r>
              <a:rPr lang="de-DE" dirty="0" err="1"/>
              <a:t>are</a:t>
            </a:r>
            <a:r>
              <a:rPr lang="de-DE" dirty="0"/>
              <a:t> </a:t>
            </a:r>
            <a:r>
              <a:rPr lang="de-DE" dirty="0" err="1"/>
              <a:t>dealing</a:t>
            </a:r>
            <a:r>
              <a:rPr lang="de-DE" dirty="0"/>
              <a:t> </a:t>
            </a:r>
            <a:r>
              <a:rPr lang="de-DE" dirty="0" err="1"/>
              <a:t>with</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7</a:t>
            </a:fld>
            <a:endParaRPr lang="de-DE"/>
          </a:p>
        </p:txBody>
      </p:sp>
    </p:spTree>
    <p:extLst>
      <p:ext uri="{BB962C8B-B14F-4D97-AF65-F5344CB8AC3E}">
        <p14:creationId xmlns:p14="http://schemas.microsoft.com/office/powerpoint/2010/main" val="3455149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8</a:t>
            </a:fld>
            <a:endParaRPr lang="de-DE"/>
          </a:p>
        </p:txBody>
      </p:sp>
    </p:spTree>
    <p:extLst>
      <p:ext uri="{BB962C8B-B14F-4D97-AF65-F5344CB8AC3E}">
        <p14:creationId xmlns:p14="http://schemas.microsoft.com/office/powerpoint/2010/main" val="1020390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FontTx/>
              <a:buAutoNum type="arabicParenBoth"/>
            </a:pPr>
            <a:r>
              <a:rPr lang="de-DE" dirty="0" err="1"/>
              <a:t>Mostly</a:t>
            </a:r>
            <a:r>
              <a:rPr lang="de-DE" dirty="0"/>
              <a:t> </a:t>
            </a:r>
            <a:r>
              <a:rPr lang="de-DE" dirty="0" err="1"/>
              <a:t>across</a:t>
            </a:r>
            <a:r>
              <a:rPr lang="de-DE" dirty="0"/>
              <a:t> human </a:t>
            </a:r>
            <a:r>
              <a:rPr lang="de-DE" dirty="0" err="1"/>
              <a:t>category</a:t>
            </a:r>
            <a:r>
              <a:rPr lang="de-DE" dirty="0"/>
              <a:t>, </a:t>
            </a:r>
            <a:r>
              <a:rPr lang="de-DE" dirty="0" err="1"/>
              <a:t>presuppose</a:t>
            </a:r>
            <a:r>
              <a:rPr lang="de-DE" dirty="0"/>
              <a:t> </a:t>
            </a:r>
            <a:r>
              <a:rPr lang="de-DE" dirty="0" err="1"/>
              <a:t>something</a:t>
            </a:r>
            <a:r>
              <a:rPr lang="de-DE" dirty="0"/>
              <a:t> </a:t>
            </a:r>
            <a:r>
              <a:rPr lang="de-DE" dirty="0" err="1"/>
              <a:t>beyond</a:t>
            </a:r>
            <a:r>
              <a:rPr lang="de-DE" dirty="0"/>
              <a:t> human </a:t>
            </a:r>
            <a:r>
              <a:rPr lang="de-DE" dirty="0" err="1"/>
              <a:t>voices</a:t>
            </a:r>
            <a:r>
              <a:rPr lang="de-DE" dirty="0"/>
              <a:t> (</a:t>
            </a:r>
            <a:r>
              <a:rPr lang="de-DE" dirty="0" err="1"/>
              <a:t>Category</a:t>
            </a:r>
            <a:r>
              <a:rPr lang="de-DE" dirty="0"/>
              <a:t> </a:t>
            </a:r>
            <a:r>
              <a:rPr lang="de-DE" dirty="0" err="1"/>
              <a:t>of</a:t>
            </a:r>
            <a:r>
              <a:rPr lang="de-DE" dirty="0"/>
              <a:t> human vs. Non-human, </a:t>
            </a:r>
            <a:r>
              <a:rPr lang="de-DE" dirty="0" err="1"/>
              <a:t>even</a:t>
            </a:r>
            <a:r>
              <a:rPr lang="de-DE" dirty="0"/>
              <a:t> </a:t>
            </a:r>
            <a:r>
              <a:rPr lang="de-DE" dirty="0" err="1"/>
              <a:t>though</a:t>
            </a:r>
            <a:r>
              <a:rPr lang="de-DE" dirty="0"/>
              <a:t> </a:t>
            </a:r>
            <a:r>
              <a:rPr lang="de-DE" dirty="0" err="1"/>
              <a:t>transition</a:t>
            </a:r>
            <a:r>
              <a:rPr lang="de-DE" dirty="0"/>
              <a:t> </a:t>
            </a:r>
            <a:r>
              <a:rPr lang="de-DE" dirty="0" err="1"/>
              <a:t>may</a:t>
            </a:r>
            <a:r>
              <a:rPr lang="de-DE" dirty="0"/>
              <a:t> </a:t>
            </a:r>
            <a:r>
              <a:rPr lang="de-DE" dirty="0" err="1"/>
              <a:t>be</a:t>
            </a:r>
            <a:r>
              <a:rPr lang="de-DE" dirty="0"/>
              <a:t> </a:t>
            </a:r>
            <a:r>
              <a:rPr lang="de-DE" dirty="0" err="1"/>
              <a:t>continous</a:t>
            </a:r>
            <a:r>
              <a:rPr lang="de-DE" dirty="0"/>
              <a:t>)</a:t>
            </a:r>
          </a:p>
          <a:p>
            <a:pPr marL="228600" indent="-228600">
              <a:buFontTx/>
              <a:buAutoNum type="arabicParenBoth"/>
            </a:pPr>
            <a:r>
              <a:rPr lang="de-DE" dirty="0" err="1"/>
              <a:t>Mostly</a:t>
            </a:r>
            <a:r>
              <a:rPr lang="de-DE" dirty="0"/>
              <a:t> </a:t>
            </a:r>
            <a:r>
              <a:rPr lang="de-DE" dirty="0" err="1"/>
              <a:t>within</a:t>
            </a:r>
            <a:r>
              <a:rPr lang="de-DE" dirty="0"/>
              <a:t> human </a:t>
            </a:r>
            <a:r>
              <a:rPr lang="de-DE" dirty="0" err="1"/>
              <a:t>category</a:t>
            </a:r>
            <a:r>
              <a:rPr lang="de-DE" dirty="0"/>
              <a:t>, </a:t>
            </a:r>
            <a:r>
              <a:rPr lang="de-DE" dirty="0" err="1"/>
              <a:t>for</a:t>
            </a:r>
            <a:r>
              <a:rPr lang="de-DE" dirty="0"/>
              <a:t> </a:t>
            </a:r>
            <a:r>
              <a:rPr lang="de-DE" dirty="0" err="1"/>
              <a:t>both</a:t>
            </a:r>
            <a:r>
              <a:rPr lang="de-DE" dirty="0"/>
              <a:t> human and non-human </a:t>
            </a:r>
            <a:r>
              <a:rPr lang="de-DE" dirty="0" err="1"/>
              <a:t>voices</a:t>
            </a:r>
            <a:r>
              <a:rPr lang="de-DE" dirty="0"/>
              <a:t> (</a:t>
            </a:r>
            <a:r>
              <a:rPr lang="de-DE" dirty="0" err="1"/>
              <a:t>does</a:t>
            </a:r>
            <a:r>
              <a:rPr lang="de-DE" dirty="0"/>
              <a:t> not </a:t>
            </a:r>
            <a:r>
              <a:rPr lang="de-DE" dirty="0" err="1"/>
              <a:t>need</a:t>
            </a:r>
            <a:r>
              <a:rPr lang="de-DE" dirty="0"/>
              <a:t> explicit </a:t>
            </a:r>
            <a:r>
              <a:rPr lang="de-DE" dirty="0" err="1"/>
              <a:t>definition</a:t>
            </a:r>
            <a:r>
              <a:rPr lang="de-DE" dirty="0"/>
              <a:t> </a:t>
            </a:r>
            <a:r>
              <a:rPr lang="de-DE" dirty="0" err="1"/>
              <a:t>of</a:t>
            </a:r>
            <a:r>
              <a:rPr lang="de-DE" dirty="0"/>
              <a:t> </a:t>
            </a:r>
            <a:r>
              <a:rPr lang="de-DE" dirty="0" err="1"/>
              <a:t>any</a:t>
            </a:r>
            <a:r>
              <a:rPr lang="de-DE" dirty="0"/>
              <a:t> </a:t>
            </a:r>
            <a:r>
              <a:rPr lang="de-DE" dirty="0" err="1"/>
              <a:t>categories</a:t>
            </a:r>
            <a:r>
              <a:rPr lang="de-DE" dirty="0"/>
              <a:t>, but </a:t>
            </a:r>
            <a:r>
              <a:rPr lang="de-DE" dirty="0" err="1"/>
              <a:t>can</a:t>
            </a:r>
            <a:r>
              <a:rPr lang="de-DE" dirty="0"/>
              <a:t>)</a:t>
            </a:r>
          </a:p>
          <a:p>
            <a:pPr marL="228600" indent="-228600">
              <a:buFontTx/>
              <a:buAutoNum type="arabicParenBoth"/>
            </a:pPr>
            <a:endParaRPr lang="de-DE" dirty="0"/>
          </a:p>
          <a:p>
            <a:pPr marL="228600" indent="-228600">
              <a:buFontTx/>
              <a:buAutoNum type="arabicParenBoth"/>
            </a:pPr>
            <a:endParaRPr lang="de-DE" dirty="0"/>
          </a:p>
          <a:p>
            <a:pPr marL="0" indent="0">
              <a:buFontTx/>
              <a:buNone/>
            </a:pPr>
            <a:r>
              <a:rPr lang="de-DE" dirty="0"/>
              <a:t>-&gt; </a:t>
            </a:r>
            <a:r>
              <a:rPr lang="de-DE" dirty="0" err="1"/>
              <a:t>its</a:t>
            </a:r>
            <a:r>
              <a:rPr lang="de-DE" dirty="0"/>
              <a:t> not </a:t>
            </a:r>
            <a:r>
              <a:rPr lang="de-DE" dirty="0" err="1"/>
              <a:t>about</a:t>
            </a:r>
            <a:r>
              <a:rPr lang="de-DE" dirty="0"/>
              <a:t> </a:t>
            </a:r>
            <a:r>
              <a:rPr lang="de-DE" dirty="0" err="1"/>
              <a:t>the</a:t>
            </a:r>
            <a:r>
              <a:rPr lang="de-DE" dirty="0"/>
              <a:t> </a:t>
            </a:r>
            <a:r>
              <a:rPr lang="de-DE" dirty="0" err="1"/>
              <a:t>empirical</a:t>
            </a:r>
            <a:r>
              <a:rPr lang="de-DE" dirty="0"/>
              <a:t> </a:t>
            </a:r>
            <a:r>
              <a:rPr lang="de-DE" dirty="0" err="1"/>
              <a:t>realization</a:t>
            </a:r>
            <a:r>
              <a:rPr lang="de-DE" dirty="0"/>
              <a:t>, </a:t>
            </a:r>
            <a:r>
              <a:rPr lang="de-DE" dirty="0" err="1"/>
              <a:t>it‘s</a:t>
            </a:r>
            <a:r>
              <a:rPr lang="de-DE" dirty="0"/>
              <a:t> </a:t>
            </a:r>
            <a:r>
              <a:rPr lang="de-DE" dirty="0" err="1"/>
              <a:t>about</a:t>
            </a:r>
            <a:r>
              <a:rPr lang="de-DE" dirty="0"/>
              <a:t> </a:t>
            </a:r>
            <a:r>
              <a:rPr lang="de-DE" dirty="0" err="1"/>
              <a:t>the</a:t>
            </a:r>
            <a:r>
              <a:rPr lang="de-DE" dirty="0"/>
              <a:t> </a:t>
            </a:r>
            <a:r>
              <a:rPr lang="de-DE" dirty="0" err="1"/>
              <a:t>underlying</a:t>
            </a:r>
            <a:r>
              <a:rPr lang="de-DE" dirty="0"/>
              <a:t> </a:t>
            </a:r>
            <a:r>
              <a:rPr lang="de-DE" dirty="0" err="1"/>
              <a:t>conceptual</a:t>
            </a:r>
            <a:r>
              <a:rPr lang="de-DE" dirty="0"/>
              <a:t> </a:t>
            </a:r>
            <a:r>
              <a:rPr lang="de-DE" dirty="0" err="1"/>
              <a:t>framework</a:t>
            </a:r>
            <a:r>
              <a:rPr lang="de-DE" dirty="0"/>
              <a:t>, 1 </a:t>
            </a:r>
            <a:r>
              <a:rPr lang="de-DE" dirty="0" err="1"/>
              <a:t>assumes</a:t>
            </a:r>
            <a:r>
              <a:rPr lang="de-DE" dirty="0"/>
              <a:t> </a:t>
            </a:r>
            <a:r>
              <a:rPr lang="de-DE" dirty="0" err="1"/>
              <a:t>any</a:t>
            </a:r>
            <a:r>
              <a:rPr lang="de-DE" dirty="0"/>
              <a:t> </a:t>
            </a:r>
            <a:r>
              <a:rPr lang="de-DE" dirty="0" err="1"/>
              <a:t>kind</a:t>
            </a:r>
            <a:r>
              <a:rPr lang="de-DE" dirty="0"/>
              <a:t> </a:t>
            </a:r>
            <a:r>
              <a:rPr lang="de-DE" dirty="0" err="1"/>
              <a:t>of</a:t>
            </a:r>
            <a:r>
              <a:rPr lang="de-DE" dirty="0"/>
              <a:t> </a:t>
            </a:r>
            <a:r>
              <a:rPr lang="de-DE" dirty="0" err="1"/>
              <a:t>category</a:t>
            </a:r>
            <a:r>
              <a:rPr lang="de-DE" dirty="0"/>
              <a:t> </a:t>
            </a:r>
            <a:r>
              <a:rPr lang="de-DE" dirty="0" err="1"/>
              <a:t>boundary</a:t>
            </a:r>
            <a:r>
              <a:rPr lang="de-DE" dirty="0"/>
              <a:t>, 2 </a:t>
            </a:r>
            <a:r>
              <a:rPr lang="de-DE" dirty="0" err="1"/>
              <a:t>does</a:t>
            </a:r>
            <a:r>
              <a:rPr lang="de-DE" dirty="0"/>
              <a:t> not</a:t>
            </a:r>
          </a:p>
          <a:p>
            <a:pPr marL="0" indent="0">
              <a:buFontTx/>
              <a:buNone/>
            </a:pPr>
            <a:r>
              <a:rPr lang="de-DE" dirty="0"/>
              <a:t>-&gt; </a:t>
            </a:r>
            <a:r>
              <a:rPr lang="de-DE" dirty="0" err="1"/>
              <a:t>compared</a:t>
            </a:r>
            <a:r>
              <a:rPr lang="de-DE" dirty="0"/>
              <a:t> </a:t>
            </a:r>
            <a:r>
              <a:rPr lang="de-DE" dirty="0" err="1"/>
              <a:t>to</a:t>
            </a:r>
            <a:r>
              <a:rPr lang="de-DE" dirty="0"/>
              <a:t> </a:t>
            </a:r>
            <a:r>
              <a:rPr lang="de-DE" dirty="0" err="1"/>
              <a:t>distinct</a:t>
            </a:r>
            <a:r>
              <a:rPr lang="de-DE" dirty="0"/>
              <a:t> </a:t>
            </a:r>
            <a:r>
              <a:rPr lang="de-DE" dirty="0" err="1"/>
              <a:t>emotions</a:t>
            </a:r>
            <a:r>
              <a:rPr lang="de-DE" dirty="0"/>
              <a:t> vs. </a:t>
            </a:r>
            <a:r>
              <a:rPr lang="de-DE" dirty="0" err="1"/>
              <a:t>Dimensions</a:t>
            </a:r>
            <a:endParaRPr lang="de-DE" dirty="0"/>
          </a:p>
          <a:p>
            <a:pPr marL="0" indent="0">
              <a:buFontTx/>
              <a:buNone/>
            </a:pPr>
            <a:endParaRPr lang="de-DE" dirty="0"/>
          </a:p>
          <a:p>
            <a:pPr marL="171450" indent="-171450">
              <a:buFontTx/>
              <a:buChar char="-"/>
            </a:pPr>
            <a:r>
              <a:rPr lang="de-DE" dirty="0" err="1"/>
              <a:t>Assumptions</a:t>
            </a:r>
            <a:r>
              <a:rPr lang="de-DE" dirty="0"/>
              <a:t> </a:t>
            </a:r>
            <a:r>
              <a:rPr lang="de-DE" dirty="0" err="1"/>
              <a:t>can</a:t>
            </a:r>
            <a:r>
              <a:rPr lang="de-DE" dirty="0"/>
              <a:t> </a:t>
            </a:r>
            <a:r>
              <a:rPr lang="de-DE" dirty="0" err="1"/>
              <a:t>be</a:t>
            </a:r>
            <a:r>
              <a:rPr lang="de-DE" dirty="0"/>
              <a:t> </a:t>
            </a:r>
            <a:r>
              <a:rPr lang="de-DE" dirty="0" err="1"/>
              <a:t>empirically</a:t>
            </a:r>
            <a:r>
              <a:rPr lang="de-DE" dirty="0"/>
              <a:t> </a:t>
            </a:r>
            <a:r>
              <a:rPr lang="de-DE" dirty="0" err="1"/>
              <a:t>tested</a:t>
            </a:r>
            <a:endParaRPr lang="de-DE" dirty="0"/>
          </a:p>
          <a:p>
            <a:pPr marL="171450" indent="-171450">
              <a:buFontTx/>
              <a:buChar char="-"/>
            </a:pPr>
            <a:r>
              <a:rPr lang="de-DE" dirty="0"/>
              <a:t>1 </a:t>
            </a:r>
            <a:r>
              <a:rPr lang="de-DE" dirty="0" err="1"/>
              <a:t>can</a:t>
            </a:r>
            <a:r>
              <a:rPr lang="de-DE" dirty="0"/>
              <a:t> </a:t>
            </a:r>
            <a:r>
              <a:rPr lang="de-DE" dirty="0" err="1"/>
              <a:t>be</a:t>
            </a:r>
            <a:r>
              <a:rPr lang="de-DE" dirty="0"/>
              <a:t> </a:t>
            </a:r>
            <a:r>
              <a:rPr lang="de-DE" dirty="0" err="1"/>
              <a:t>seen</a:t>
            </a:r>
            <a:r>
              <a:rPr lang="de-DE" dirty="0"/>
              <a:t> </a:t>
            </a:r>
            <a:r>
              <a:rPr lang="de-DE" dirty="0" err="1"/>
              <a:t>as</a:t>
            </a:r>
            <a:r>
              <a:rPr lang="de-DE" dirty="0"/>
              <a:t> a </a:t>
            </a:r>
            <a:r>
              <a:rPr lang="de-DE" dirty="0" err="1"/>
              <a:t>special</a:t>
            </a:r>
            <a:r>
              <a:rPr lang="de-DE" dirty="0"/>
              <a:t> </a:t>
            </a:r>
            <a:r>
              <a:rPr lang="de-DE" dirty="0" err="1"/>
              <a:t>case</a:t>
            </a:r>
            <a:r>
              <a:rPr lang="de-DE" dirty="0"/>
              <a:t> </a:t>
            </a:r>
            <a:r>
              <a:rPr lang="de-DE" dirty="0" err="1"/>
              <a:t>of</a:t>
            </a:r>
            <a:r>
              <a:rPr lang="de-DE" dirty="0"/>
              <a:t> 2</a:t>
            </a:r>
          </a:p>
          <a:p>
            <a:pPr marL="171450" indent="-171450">
              <a:buFontTx/>
              <a:buChar char="-"/>
            </a:pPr>
            <a:r>
              <a:rPr lang="de-DE" dirty="0" err="1"/>
              <a:t>Another</a:t>
            </a:r>
            <a:r>
              <a:rPr lang="de-DE" dirty="0"/>
              <a:t> </a:t>
            </a:r>
            <a:r>
              <a:rPr lang="de-DE" dirty="0" err="1"/>
              <a:t>advantage</a:t>
            </a:r>
            <a:r>
              <a:rPr lang="de-DE" dirty="0"/>
              <a:t>: </a:t>
            </a:r>
            <a:r>
              <a:rPr lang="de-DE" dirty="0" err="1"/>
              <a:t>they</a:t>
            </a:r>
            <a:r>
              <a:rPr lang="de-DE" dirty="0"/>
              <a:t> </a:t>
            </a:r>
            <a:r>
              <a:rPr lang="de-DE" dirty="0" err="1"/>
              <a:t>are</a:t>
            </a:r>
            <a:r>
              <a:rPr lang="de-DE" dirty="0"/>
              <a:t> intuitive and easy </a:t>
            </a:r>
            <a:r>
              <a:rPr lang="de-DE" dirty="0" err="1"/>
              <a:t>to</a:t>
            </a:r>
            <a:r>
              <a:rPr lang="de-DE" dirty="0"/>
              <a:t> </a:t>
            </a:r>
            <a:r>
              <a:rPr lang="de-DE" dirty="0" err="1"/>
              <a:t>understand</a:t>
            </a:r>
            <a:endParaRPr lang="de-DE" dirty="0"/>
          </a:p>
          <a:p>
            <a:pPr marL="0" indent="0">
              <a:buFontTx/>
              <a:buNone/>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err="1"/>
              <a:t>Beyond</a:t>
            </a:r>
            <a:r>
              <a:rPr lang="de-DE" dirty="0"/>
              <a:t>: </a:t>
            </a:r>
            <a:r>
              <a:rPr lang="de-DE" dirty="0" err="1"/>
              <a:t>manipulated</a:t>
            </a:r>
            <a:r>
              <a:rPr lang="de-DE" dirty="0"/>
              <a:t>, </a:t>
            </a:r>
            <a:r>
              <a:rPr lang="de-DE" dirty="0" err="1"/>
              <a:t>synthezised</a:t>
            </a:r>
            <a:r>
              <a:rPr lang="de-DE" dirty="0"/>
              <a:t>, </a:t>
            </a:r>
            <a:r>
              <a:rPr lang="de-DE" dirty="0" err="1"/>
              <a:t>artificial</a:t>
            </a:r>
            <a:endParaRPr lang="de-DE" dirty="0"/>
          </a:p>
          <a:p>
            <a:pPr marL="0" indent="0">
              <a:buFontTx/>
              <a:buNone/>
            </a:pPr>
            <a:endParaRPr lang="de-DE" dirty="0"/>
          </a:p>
          <a:p>
            <a:pPr marL="0" indent="0">
              <a:buFontTx/>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9</a:t>
            </a:fld>
            <a:endParaRPr lang="de-DE"/>
          </a:p>
        </p:txBody>
      </p:sp>
    </p:spTree>
    <p:extLst>
      <p:ext uri="{BB962C8B-B14F-4D97-AF65-F5344CB8AC3E}">
        <p14:creationId xmlns:p14="http://schemas.microsoft.com/office/powerpoint/2010/main" val="24899995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haltsseite">
    <p:spTree>
      <p:nvGrpSpPr>
        <p:cNvPr id="1" name=""/>
        <p:cNvGrpSpPr/>
        <p:nvPr/>
      </p:nvGrpSpPr>
      <p:grpSpPr>
        <a:xfrm>
          <a:off x="0" y="0"/>
          <a:ext cx="0" cy="0"/>
          <a:chOff x="0" y="0"/>
          <a:chExt cx="0" cy="0"/>
        </a:xfrm>
      </p:grpSpPr>
      <p:sp>
        <p:nvSpPr>
          <p:cNvPr id="2" name="Rechteck 1"/>
          <p:cNvSpPr/>
          <p:nvPr userDrawn="1"/>
        </p:nvSpPr>
        <p:spPr>
          <a:xfrm flipV="1">
            <a:off x="-1" y="4500000"/>
            <a:ext cx="3442500" cy="396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7" name="Grafik 6"/>
          <p:cNvPicPr preferRelativeResize="0">
            <a:picLocks/>
          </p:cNvPicPr>
          <p:nvPr userDrawn="1"/>
        </p:nvPicPr>
        <p:blipFill>
          <a:blip r:embed="rId2" cstate="print">
            <a:extLst>
              <a:ext uri="{28A0092B-C50C-407E-A947-70E740481C1C}">
                <a14:useLocalDpi xmlns:a14="http://schemas.microsoft.com/office/drawing/2010/main" val="0"/>
              </a:ext>
            </a:extLst>
          </a:blip>
          <a:stretch>
            <a:fillRect/>
          </a:stretch>
        </p:blipFill>
        <p:spPr>
          <a:xfrm>
            <a:off x="3430787" y="4500000"/>
            <a:ext cx="3429000" cy="39600"/>
          </a:xfrm>
          <a:prstGeom prst="rect">
            <a:avLst/>
          </a:prstGeom>
        </p:spPr>
      </p:pic>
      <p:sp>
        <p:nvSpPr>
          <p:cNvPr id="9" name="Textplatzhalter 24"/>
          <p:cNvSpPr>
            <a:spLocks noGrp="1"/>
          </p:cNvSpPr>
          <p:nvPr>
            <p:ph type="body" sz="quarter" idx="11" hasCustomPrompt="1"/>
          </p:nvPr>
        </p:nvSpPr>
        <p:spPr>
          <a:xfrm>
            <a:off x="2249685" y="4719770"/>
            <a:ext cx="4266010" cy="144000"/>
          </a:xfrm>
        </p:spPr>
        <p:txBody>
          <a:bodyPr>
            <a:noAutofit/>
          </a:bodyPr>
          <a:lstStyle>
            <a:lvl1pPr marL="0" indent="0" algn="r">
              <a:buFontTx/>
              <a:buNone/>
              <a:defRPr lang="de-DE" sz="750"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r>
              <a:rPr lang="de-DE" dirty="0"/>
              <a:t>Voice Naturalness</a:t>
            </a:r>
          </a:p>
        </p:txBody>
      </p:sp>
      <p:sp>
        <p:nvSpPr>
          <p:cNvPr id="6" name="Textplatzhalter 24"/>
          <p:cNvSpPr txBox="1">
            <a:spLocks/>
          </p:cNvSpPr>
          <p:nvPr userDrawn="1"/>
        </p:nvSpPr>
        <p:spPr>
          <a:xfrm>
            <a:off x="2641231" y="4884575"/>
            <a:ext cx="3874464" cy="154205"/>
          </a:xfrm>
          <a:prstGeom prst="rect">
            <a:avLst/>
          </a:prstGeom>
        </p:spPr>
        <p:txBody>
          <a:bodyPr lIns="0" tIns="0" rIns="0" bIns="0">
            <a:noAutofit/>
          </a:bodyPr>
          <a:lstStyle>
            <a:lvl1pPr marL="0" marR="0" indent="0" algn="r" defTabSz="914400" rtl="0" eaLnBrk="1" fontAlgn="auto" latinLnBrk="0" hangingPunct="1">
              <a:lnSpc>
                <a:spcPct val="100000"/>
              </a:lnSpc>
              <a:spcBef>
                <a:spcPct val="20000"/>
              </a:spcBef>
              <a:spcAft>
                <a:spcPts val="0"/>
              </a:spcAft>
              <a:buClrTx/>
              <a:buSzTx/>
              <a:buFontTx/>
              <a:buNone/>
              <a:tabLst/>
              <a:defRPr lang="de-DE" sz="1000" kern="1200" baseline="0" dirty="0">
                <a:solidFill>
                  <a:schemeClr val="tx2"/>
                </a:solidFill>
                <a:latin typeface="Roboto Condensed" panose="02000000000000000000" pitchFamily="2" charset="0"/>
                <a:ea typeface="Roboto Condensed" panose="02000000000000000000" pitchFamily="2" charset="0"/>
                <a:cs typeface="Roboto Condensed" panose="02000000000000000000" pitchFamily="2"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fld id="{822FCD78-D96D-4F80-9AD7-6954839C45E1}" type="slidenum">
              <a:rPr lang="de-DE" sz="750" smtClean="0">
                <a:solidFill>
                  <a:schemeClr val="bg1"/>
                </a:solidFill>
                <a:latin typeface="Roboto Condensed" pitchFamily="2" charset="0"/>
                <a:ea typeface="Roboto Condensed" pitchFamily="2" charset="0"/>
              </a:rPr>
              <a:pPr>
                <a:defRPr/>
              </a:pPr>
              <a:t>‹Nr.›</a:t>
            </a:fld>
            <a:r>
              <a:rPr lang="de-DE" sz="750" dirty="0">
                <a:solidFill>
                  <a:schemeClr val="bg1"/>
                </a:solidFill>
                <a:latin typeface="Roboto Condensed" pitchFamily="2" charset="0"/>
                <a:ea typeface="Roboto Condensed" pitchFamily="2" charset="0"/>
              </a:rPr>
              <a:t> / 41</a:t>
            </a:r>
          </a:p>
        </p:txBody>
      </p:sp>
    </p:spTree>
    <p:extLst>
      <p:ext uri="{BB962C8B-B14F-4D97-AF65-F5344CB8AC3E}">
        <p14:creationId xmlns:p14="http://schemas.microsoft.com/office/powerpoint/2010/main" val="631931982"/>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16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342900" y="205978"/>
            <a:ext cx="6172200" cy="857250"/>
          </a:xfrm>
          <a:prstGeom prst="rect">
            <a:avLst/>
          </a:prstGeom>
        </p:spPr>
        <p:txBody>
          <a:bodyPr vert="horz" lIns="0" tIns="0" rIns="0" bIns="0" rtlCol="0" anchor="ctr">
            <a:normAutofit/>
          </a:bodyPr>
          <a:lstStyle/>
          <a:p>
            <a:r>
              <a:rPr lang="de-DE" dirty="0"/>
              <a:t>Titelmasterformat durch Klicken bearbeiten</a:t>
            </a:r>
          </a:p>
        </p:txBody>
      </p:sp>
      <p:sp>
        <p:nvSpPr>
          <p:cNvPr id="3" name="Textplatzhalter 2"/>
          <p:cNvSpPr>
            <a:spLocks noGrp="1"/>
          </p:cNvSpPr>
          <p:nvPr>
            <p:ph type="body" idx="1"/>
          </p:nvPr>
        </p:nvSpPr>
        <p:spPr>
          <a:xfrm>
            <a:off x="342900" y="1200152"/>
            <a:ext cx="6172200" cy="1875655"/>
          </a:xfrm>
          <a:prstGeom prst="rect">
            <a:avLst/>
          </a:prstGeom>
        </p:spPr>
        <p:txBody>
          <a:bodyPr vert="horz" lIns="0" tIns="0" rIns="0" bIns="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 mit Anführungszeichen«</a:t>
            </a:r>
          </a:p>
        </p:txBody>
      </p:sp>
      <p:sp>
        <p:nvSpPr>
          <p:cNvPr id="11" name="Rechteck 10"/>
          <p:cNvSpPr/>
          <p:nvPr userDrawn="1"/>
        </p:nvSpPr>
        <p:spPr>
          <a:xfrm>
            <a:off x="-1" y="4500000"/>
            <a:ext cx="6858000" cy="64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de-DE" sz="1350" dirty="0"/>
          </a:p>
        </p:txBody>
      </p:sp>
      <p:pic>
        <p:nvPicPr>
          <p:cNvPr id="1026"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314619" y="4607704"/>
            <a:ext cx="785700" cy="432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151117"/>
      </p:ext>
    </p:extLst>
  </p:cSld>
  <p:clrMap bg1="lt1" tx1="dk1" bg2="lt2" tx2="dk2" accent1="accent1" accent2="accent2" accent3="accent3" accent4="accent4" accent5="accent5" accent6="accent6" hlink="hlink" folHlink="folHlink"/>
  <p:sldLayoutIdLst>
    <p:sldLayoutId id="2147483656" r:id="rId1"/>
  </p:sldLayoutIdLst>
  <p:hf hdr="0" ftr="0" dt="0"/>
  <p:txStyles>
    <p:titleStyle>
      <a:lvl1pPr algn="l" defTabSz="685800" rtl="0" eaLnBrk="1" latinLnBrk="0" hangingPunct="1">
        <a:spcBef>
          <a:spcPct val="0"/>
        </a:spcBef>
        <a:buNone/>
        <a:defRPr sz="1500" kern="1200" spc="15" baseline="0">
          <a:solidFill>
            <a:schemeClr val="tx1"/>
          </a:solidFill>
          <a:latin typeface="Palatino Linotype" panose="02040502050505030304" pitchFamily="18" charset="0"/>
          <a:ea typeface="+mj-ea"/>
          <a:cs typeface="+mj-cs"/>
        </a:defRPr>
      </a:lvl1pPr>
    </p:titleStyle>
    <p:bodyStyle>
      <a:lvl1pPr marL="0" indent="0" algn="l" defTabSz="685800" rtl="0" eaLnBrk="1" latinLnBrk="0" hangingPunct="1">
        <a:spcBef>
          <a:spcPct val="20000"/>
        </a:spcBef>
        <a:buFontTx/>
        <a:buNone/>
        <a:defRPr sz="1650" kern="1200">
          <a:solidFill>
            <a:schemeClr val="tx1"/>
          </a:solidFill>
          <a:latin typeface="Roboto Condensed" pitchFamily="2" charset="0"/>
          <a:ea typeface="Roboto Condensed" pitchFamily="2" charset="0"/>
          <a:cs typeface="+mn-cs"/>
        </a:defRPr>
      </a:lvl1pPr>
      <a:lvl2pPr marL="557213" indent="-214313" algn="l" defTabSz="685800" rtl="0" eaLnBrk="1" latinLnBrk="0" hangingPunct="1">
        <a:spcBef>
          <a:spcPct val="20000"/>
        </a:spcBef>
        <a:buClr>
          <a:schemeClr val="accent1"/>
        </a:buClr>
        <a:buFont typeface="Arial" panose="020B0604020202020204" pitchFamily="34" charset="0"/>
        <a:buChar char="•"/>
        <a:defRPr sz="1350" kern="1200">
          <a:solidFill>
            <a:schemeClr val="tx1"/>
          </a:solidFill>
          <a:latin typeface="Roboto Condensed" pitchFamily="2" charset="0"/>
          <a:ea typeface="Roboto Condensed" pitchFamily="2" charset="0"/>
          <a:cs typeface="+mn-cs"/>
        </a:defRPr>
      </a:lvl2pPr>
      <a:lvl3pPr marL="857250" indent="-171450" algn="l" defTabSz="685800" rtl="0" eaLnBrk="1" latinLnBrk="0" hangingPunct="1">
        <a:spcBef>
          <a:spcPct val="20000"/>
        </a:spcBef>
        <a:buClr>
          <a:schemeClr val="accent3"/>
        </a:buClr>
        <a:buFont typeface="Arial" panose="020B0604020202020204" pitchFamily="34" charset="0"/>
        <a:buChar char="•"/>
        <a:defRPr sz="1050" kern="1200">
          <a:solidFill>
            <a:schemeClr val="tx1"/>
          </a:solidFill>
          <a:latin typeface="Roboto Condensed" pitchFamily="2" charset="0"/>
          <a:ea typeface="Roboto Condensed" pitchFamily="2" charset="0"/>
          <a:cs typeface="+mn-cs"/>
        </a:defRPr>
      </a:lvl3pPr>
      <a:lvl4pPr marL="1028700" indent="0" algn="l" defTabSz="685800" rtl="0" eaLnBrk="1" latinLnBrk="0" hangingPunct="1">
        <a:spcBef>
          <a:spcPct val="20000"/>
        </a:spcBef>
        <a:buFontTx/>
        <a:buNone/>
        <a:defRPr sz="825" kern="1200">
          <a:solidFill>
            <a:schemeClr val="tx1"/>
          </a:solidFill>
          <a:latin typeface="Roboto Condensed" pitchFamily="2" charset="0"/>
          <a:ea typeface="Roboto Condensed" pitchFamily="2" charset="0"/>
          <a:cs typeface="+mn-cs"/>
        </a:defRPr>
      </a:lvl4pPr>
      <a:lvl5pPr marL="1371600" indent="0" algn="l" defTabSz="685800" rtl="0" eaLnBrk="1" latinLnBrk="0" hangingPunct="1">
        <a:spcBef>
          <a:spcPct val="20000"/>
        </a:spcBef>
        <a:buFont typeface="Arial" panose="020B0604020202020204" pitchFamily="34" charset="0"/>
        <a:buNone/>
        <a:defRPr sz="675" kern="1200">
          <a:solidFill>
            <a:schemeClr val="tx1"/>
          </a:solidFill>
          <a:latin typeface="Roboto Condensed" pitchFamily="2" charset="0"/>
          <a:ea typeface="Roboto Condensed" pitchFamily="2" charset="0"/>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160" userDrawn="1">
          <p15:clr>
            <a:srgbClr val="F26B43"/>
          </p15:clr>
        </p15:guide>
        <p15:guide id="3" pos="22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audio" Target="../media/media4.wav"/><Relationship Id="rId13" Type="http://schemas.microsoft.com/office/2007/relationships/media" Target="../media/media7.wav"/><Relationship Id="rId18" Type="http://schemas.openxmlformats.org/officeDocument/2006/relationships/audio" Target="../media/media9.wav"/><Relationship Id="rId3" Type="http://schemas.microsoft.com/office/2007/relationships/media" Target="../media/media2.mp3"/><Relationship Id="rId21" Type="http://schemas.microsoft.com/office/2007/relationships/media" Target="../media/media11.wav"/><Relationship Id="rId7" Type="http://schemas.microsoft.com/office/2007/relationships/media" Target="../media/media4.wav"/><Relationship Id="rId12" Type="http://schemas.openxmlformats.org/officeDocument/2006/relationships/audio" Target="../media/media6.wav"/><Relationship Id="rId17" Type="http://schemas.microsoft.com/office/2007/relationships/media" Target="../media/media9.wav"/><Relationship Id="rId25" Type="http://schemas.openxmlformats.org/officeDocument/2006/relationships/image" Target="../media/image4.png"/><Relationship Id="rId2" Type="http://schemas.openxmlformats.org/officeDocument/2006/relationships/audio" Target="../media/media1.wav"/><Relationship Id="rId16" Type="http://schemas.openxmlformats.org/officeDocument/2006/relationships/audio" Target="../media/media8.wav"/><Relationship Id="rId20" Type="http://schemas.openxmlformats.org/officeDocument/2006/relationships/audio" Target="../media/media10.wav"/><Relationship Id="rId1" Type="http://schemas.microsoft.com/office/2007/relationships/media" Target="../media/media1.wav"/><Relationship Id="rId6" Type="http://schemas.openxmlformats.org/officeDocument/2006/relationships/audio" Target="../media/media3.mp3"/><Relationship Id="rId11" Type="http://schemas.microsoft.com/office/2007/relationships/media" Target="../media/media6.wav"/><Relationship Id="rId24" Type="http://schemas.openxmlformats.org/officeDocument/2006/relationships/notesSlide" Target="../notesSlides/notesSlide2.xml"/><Relationship Id="rId5" Type="http://schemas.microsoft.com/office/2007/relationships/media" Target="../media/media3.mp3"/><Relationship Id="rId15" Type="http://schemas.microsoft.com/office/2007/relationships/media" Target="../media/media8.wav"/><Relationship Id="rId23" Type="http://schemas.openxmlformats.org/officeDocument/2006/relationships/slideLayout" Target="../slideLayouts/slideLayout1.xml"/><Relationship Id="rId10" Type="http://schemas.openxmlformats.org/officeDocument/2006/relationships/audio" Target="../media/media5.wav"/><Relationship Id="rId19" Type="http://schemas.microsoft.com/office/2007/relationships/media" Target="../media/media10.wav"/><Relationship Id="rId4" Type="http://schemas.openxmlformats.org/officeDocument/2006/relationships/audio" Target="../media/media2.mp3"/><Relationship Id="rId9" Type="http://schemas.microsoft.com/office/2007/relationships/media" Target="../media/media5.wav"/><Relationship Id="rId14" Type="http://schemas.openxmlformats.org/officeDocument/2006/relationships/audio" Target="../media/media7.wav"/><Relationship Id="rId22" Type="http://schemas.openxmlformats.org/officeDocument/2006/relationships/audio" Target="../media/media11.wav"/></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audio" Target="../media/media8.wav"/><Relationship Id="rId13" Type="http://schemas.openxmlformats.org/officeDocument/2006/relationships/image" Target="../media/image18.png"/><Relationship Id="rId3" Type="http://schemas.microsoft.com/office/2007/relationships/media" Target="../media/media6.wav"/><Relationship Id="rId7" Type="http://schemas.microsoft.com/office/2007/relationships/media" Target="../media/media8.wav"/><Relationship Id="rId12" Type="http://schemas.openxmlformats.org/officeDocument/2006/relationships/image" Target="../media/image17.png"/><Relationship Id="rId2" Type="http://schemas.openxmlformats.org/officeDocument/2006/relationships/audio" Target="../media/media4.wav"/><Relationship Id="rId16" Type="http://schemas.openxmlformats.org/officeDocument/2006/relationships/image" Target="../media/image4.png"/><Relationship Id="rId1" Type="http://schemas.microsoft.com/office/2007/relationships/media" Target="../media/media4.wav"/><Relationship Id="rId6" Type="http://schemas.openxmlformats.org/officeDocument/2006/relationships/audio" Target="../media/media7.wav"/><Relationship Id="rId11" Type="http://schemas.openxmlformats.org/officeDocument/2006/relationships/image" Target="../media/image16.png"/><Relationship Id="rId5" Type="http://schemas.microsoft.com/office/2007/relationships/media" Target="../media/media7.wav"/><Relationship Id="rId15" Type="http://schemas.openxmlformats.org/officeDocument/2006/relationships/image" Target="../media/image20.png"/><Relationship Id="rId10" Type="http://schemas.openxmlformats.org/officeDocument/2006/relationships/notesSlide" Target="../notesSlides/notesSlide29.xml"/><Relationship Id="rId4" Type="http://schemas.openxmlformats.org/officeDocument/2006/relationships/audio" Target="../media/media6.wav"/><Relationship Id="rId9" Type="http://schemas.openxmlformats.org/officeDocument/2006/relationships/slideLayout" Target="../slideLayouts/slideLayout1.xml"/><Relationship Id="rId14" Type="http://schemas.openxmlformats.org/officeDocument/2006/relationships/image" Target="../media/image1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8" Type="http://schemas.openxmlformats.org/officeDocument/2006/relationships/notesSlide" Target="../notesSlides/notesSlide34.xml"/><Relationship Id="rId3" Type="http://schemas.microsoft.com/office/2007/relationships/media" Target="../media/media10.wav"/><Relationship Id="rId7" Type="http://schemas.openxmlformats.org/officeDocument/2006/relationships/slideLayout" Target="../slideLayouts/slideLayout1.xml"/><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audio" Target="../media/media11.wav"/><Relationship Id="rId5" Type="http://schemas.microsoft.com/office/2007/relationships/media" Target="../media/media11.wav"/><Relationship Id="rId10" Type="http://schemas.openxmlformats.org/officeDocument/2006/relationships/image" Target="../media/image4.png"/><Relationship Id="rId4" Type="http://schemas.openxmlformats.org/officeDocument/2006/relationships/audio" Target="../media/media10.wav"/><Relationship Id="rId9" Type="http://schemas.openxmlformats.org/officeDocument/2006/relationships/image" Target="../media/image24.png"/></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4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6.xml"/><Relationship Id="rId1" Type="http://schemas.openxmlformats.org/officeDocument/2006/relationships/slideLayout" Target="../slideLayouts/slideLayout1.xml"/><Relationship Id="rId5" Type="http://schemas.openxmlformats.org/officeDocument/2006/relationships/image" Target="../media/image42.png"/><Relationship Id="rId4" Type="http://schemas.openxmlformats.org/officeDocument/2006/relationships/image" Target="../media/image41.png"/></Relationships>
</file>

<file path=ppt/slides/_rels/slide4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8.xml"/><Relationship Id="rId1" Type="http://schemas.openxmlformats.org/officeDocument/2006/relationships/slideLayout" Target="../slideLayouts/slideLayout1.xml"/><Relationship Id="rId4" Type="http://schemas.openxmlformats.org/officeDocument/2006/relationships/image" Target="../media/image45.png"/></Relationships>
</file>

<file path=ppt/slides/_rels/slide4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9.xml"/><Relationship Id="rId1" Type="http://schemas.openxmlformats.org/officeDocument/2006/relationships/slideLayout" Target="../slideLayouts/slideLayout1.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DE4380E1-BC20-451A-842E-D842298480A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7" name="Rechteck 6"/>
          <p:cNvSpPr/>
          <p:nvPr/>
        </p:nvSpPr>
        <p:spPr>
          <a:xfrm>
            <a:off x="351235" y="2767739"/>
            <a:ext cx="6178774" cy="11105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Roboto Condensed"/>
              <a:ea typeface="+mn-ea"/>
              <a:cs typeface="+mn-cs"/>
            </a:endParaRPr>
          </a:p>
        </p:txBody>
      </p:sp>
      <p:sp>
        <p:nvSpPr>
          <p:cNvPr id="8" name="Textfeld 7"/>
          <p:cNvSpPr txBox="1"/>
          <p:nvPr/>
        </p:nvSpPr>
        <p:spPr>
          <a:xfrm>
            <a:off x="508825" y="3137457"/>
            <a:ext cx="5860444" cy="662031"/>
          </a:xfrm>
          <a:prstGeom prst="rect">
            <a:avLst/>
          </a:prstGeom>
          <a:noFill/>
        </p:spPr>
        <p:txBody>
          <a:bodyPr wrap="square" lIns="0" tIns="0" rIns="0" bIns="0" rtlCol="0">
            <a:noAutofit/>
          </a:bodyPr>
          <a:lstStyle/>
          <a:p>
            <a:r>
              <a:rPr lang="en-US" sz="1300" dirty="0"/>
              <a:t>Naturalness of voices -  how humans and artificial agents could learn from one another</a:t>
            </a:r>
            <a:endParaRPr kumimoji="0" lang="en-US" sz="1300" b="0" i="0" u="none" strike="noStrike" kern="1200" cap="none" spc="0" normalizeH="0" baseline="0" noProof="0" dirty="0">
              <a:ln>
                <a:noFill/>
              </a:ln>
              <a:solidFill>
                <a:srgbClr val="002F5D"/>
              </a:solidFill>
              <a:effectLst/>
              <a:uLnTx/>
              <a:uFillTx/>
              <a:latin typeface="Roboto Condensed"/>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rgbClr val="002F5D"/>
                </a:solidFill>
                <a:latin typeface="Roboto Condensed"/>
                <a:ea typeface="Roboto Condensed" panose="02000000000000000000" pitchFamily="2" charset="0"/>
                <a:cs typeface="Roboto Condensed" panose="02000000000000000000" pitchFamily="2" charset="0"/>
              </a:rPr>
              <a:t>Christine Nussbaum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rgbClr val="002F5D"/>
                </a:solidFill>
                <a:latin typeface="Roboto Condensed"/>
                <a:ea typeface="Roboto Condensed" panose="02000000000000000000" pitchFamily="2" charset="0"/>
                <a:cs typeface="Roboto Condensed" panose="02000000000000000000" pitchFamily="2" charset="0"/>
              </a:rPr>
              <a:t>Voice Research Unit, 16.02.2024</a:t>
            </a:r>
            <a:endParaRPr kumimoji="0" lang="en-US" sz="1000" b="0" i="0" u="none" strike="noStrike" kern="1200" cap="none" spc="0" normalizeH="0" baseline="0" noProof="0" dirty="0">
              <a:ln>
                <a:noFill/>
              </a:ln>
              <a:solidFill>
                <a:srgbClr val="002F5D"/>
              </a:solidFill>
              <a:effectLst/>
              <a:uLnTx/>
              <a:uFillTx/>
              <a:latin typeface="Roboto Condensed"/>
              <a:ea typeface="Roboto Condensed" panose="02000000000000000000" pitchFamily="2" charset="0"/>
              <a:cs typeface="Roboto Condensed" panose="02000000000000000000" pitchFamily="2" charset="0"/>
            </a:endParaRPr>
          </a:p>
        </p:txBody>
      </p:sp>
      <p:cxnSp>
        <p:nvCxnSpPr>
          <p:cNvPr id="9" name="Gerade Verbindung 8"/>
          <p:cNvCxnSpPr/>
          <p:nvPr/>
        </p:nvCxnSpPr>
        <p:spPr>
          <a:xfrm>
            <a:off x="526051" y="3078726"/>
            <a:ext cx="341709"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sp>
        <p:nvSpPr>
          <p:cNvPr id="2" name="Textplatzhalter 1"/>
          <p:cNvSpPr>
            <a:spLocks noGrp="1"/>
          </p:cNvSpPr>
          <p:nvPr>
            <p:ph type="body" sz="quarter" idx="11"/>
          </p:nvPr>
        </p:nvSpPr>
        <p:spPr/>
        <p:txBody>
          <a:bodyPr>
            <a:normAutofit/>
          </a:bodyPr>
          <a:lstStyle/>
          <a:p>
            <a:r>
              <a:rPr lang="en-US" noProof="0" dirty="0"/>
              <a:t>Voice Naturalness</a:t>
            </a:r>
          </a:p>
        </p:txBody>
      </p:sp>
    </p:spTree>
    <p:extLst>
      <p:ext uri="{BB962C8B-B14F-4D97-AF65-F5344CB8AC3E}">
        <p14:creationId xmlns:p14="http://schemas.microsoft.com/office/powerpoint/2010/main" val="2628062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D2A890-B9FE-7FFB-F582-54F443896DB8}"/>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8FBBC74-1688-70C0-6F7E-ABEC3DBD50BE}"/>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812C58F2-8CD1-D720-E2E6-60BB2F742CA5}"/>
              </a:ext>
            </a:extLst>
          </p:cNvPr>
          <p:cNvSpPr>
            <a:spLocks noGrp="1"/>
          </p:cNvSpPr>
          <p:nvPr>
            <p:ph type="body" sz="quarter" idx="11"/>
          </p:nvPr>
        </p:nvSpPr>
        <p:spPr/>
        <p:txBody>
          <a:bodyPr/>
          <a:lstStyle/>
          <a:p>
            <a:endParaRPr lang="en-US" dirty="0"/>
          </a:p>
        </p:txBody>
      </p:sp>
      <p:sp>
        <p:nvSpPr>
          <p:cNvPr id="7" name="Textfeld 6">
            <a:extLst>
              <a:ext uri="{FF2B5EF4-FFF2-40B4-BE49-F238E27FC236}">
                <a16:creationId xmlns:a16="http://schemas.microsoft.com/office/drawing/2014/main" id="{A8AA9888-9A07-5CC5-AF57-28BB18502EFF}"/>
              </a:ext>
            </a:extLst>
          </p:cNvPr>
          <p:cNvSpPr txBox="1"/>
          <p:nvPr/>
        </p:nvSpPr>
        <p:spPr>
          <a:xfrm>
            <a:off x="362228" y="552215"/>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(1) Human-likeness-based naturalness</a:t>
            </a:r>
          </a:p>
        </p:txBody>
      </p:sp>
      <p:sp>
        <p:nvSpPr>
          <p:cNvPr id="10" name="Textfeld 9">
            <a:extLst>
              <a:ext uri="{FF2B5EF4-FFF2-40B4-BE49-F238E27FC236}">
                <a16:creationId xmlns:a16="http://schemas.microsoft.com/office/drawing/2014/main" id="{482EB048-4489-6FC3-42F8-1612E97522CD}"/>
              </a:ext>
            </a:extLst>
          </p:cNvPr>
          <p:cNvSpPr txBox="1"/>
          <p:nvPr/>
        </p:nvSpPr>
        <p:spPr>
          <a:xfrm>
            <a:off x="3700771" y="552214"/>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(2) Deviation-based-naturalness</a:t>
            </a:r>
          </a:p>
        </p:txBody>
      </p:sp>
      <p:sp>
        <p:nvSpPr>
          <p:cNvPr id="13" name="Textfeld 12">
            <a:extLst>
              <a:ext uri="{FF2B5EF4-FFF2-40B4-BE49-F238E27FC236}">
                <a16:creationId xmlns:a16="http://schemas.microsoft.com/office/drawing/2014/main" id="{754B04DC-4734-3ED5-EE83-DBACF121B1F9}"/>
              </a:ext>
            </a:extLst>
          </p:cNvPr>
          <p:cNvSpPr txBox="1"/>
          <p:nvPr/>
        </p:nvSpPr>
        <p:spPr>
          <a:xfrm>
            <a:off x="3789098" y="3507885"/>
            <a:ext cx="2514601" cy="861774"/>
          </a:xfrm>
          <a:prstGeom prst="rect">
            <a:avLst/>
          </a:prstGeom>
          <a:noFill/>
        </p:spPr>
        <p:txBody>
          <a:bodyPr wrap="square" rtlCol="0">
            <a:spAutoFit/>
          </a:bodyPr>
          <a:lstStyle/>
          <a:p>
            <a:r>
              <a:rPr lang="en-US" sz="1000" dirty="0">
                <a:solidFill>
                  <a:srgbClr val="104E28"/>
                </a:solidFill>
              </a:rPr>
              <a:t>"</a:t>
            </a:r>
            <a:r>
              <a:rPr lang="en-US" sz="1000" i="1" dirty="0">
                <a:solidFill>
                  <a:srgbClr val="104E28"/>
                </a:solidFill>
              </a:rPr>
              <a:t>naturalness was defined as conforming to the listener’s standards of rate, rhythm, intonation, and stress patterning and to the syntactic structure of the utterance being produced</a:t>
            </a:r>
            <a:r>
              <a:rPr lang="en-US" sz="1000" dirty="0">
                <a:solidFill>
                  <a:srgbClr val="104E28"/>
                </a:solidFill>
              </a:rPr>
              <a:t>” (</a:t>
            </a:r>
            <a:r>
              <a:rPr lang="en-US" sz="1000" dirty="0" err="1">
                <a:solidFill>
                  <a:srgbClr val="104E28"/>
                </a:solidFill>
              </a:rPr>
              <a:t>Yorkston</a:t>
            </a:r>
            <a:r>
              <a:rPr lang="en-US" sz="1000" dirty="0">
                <a:solidFill>
                  <a:srgbClr val="104E28"/>
                </a:solidFill>
              </a:rPr>
              <a:t> et al 1990)</a:t>
            </a:r>
          </a:p>
        </p:txBody>
      </p:sp>
      <p:sp>
        <p:nvSpPr>
          <p:cNvPr id="15" name="Textfeld 14">
            <a:extLst>
              <a:ext uri="{FF2B5EF4-FFF2-40B4-BE49-F238E27FC236}">
                <a16:creationId xmlns:a16="http://schemas.microsoft.com/office/drawing/2014/main" id="{CA6EFCE8-DCDA-CB9F-5EAE-740D27CEFA48}"/>
              </a:ext>
            </a:extLst>
          </p:cNvPr>
          <p:cNvSpPr txBox="1"/>
          <p:nvPr/>
        </p:nvSpPr>
        <p:spPr>
          <a:xfrm>
            <a:off x="3765566" y="896738"/>
            <a:ext cx="2514601" cy="1015663"/>
          </a:xfrm>
          <a:prstGeom prst="rect">
            <a:avLst/>
          </a:prstGeom>
          <a:noFill/>
        </p:spPr>
        <p:txBody>
          <a:bodyPr wrap="square" rtlCol="0">
            <a:spAutoFit/>
          </a:bodyPr>
          <a:lstStyle/>
          <a:p>
            <a:r>
              <a:rPr lang="en-US" sz="1000" dirty="0">
                <a:solidFill>
                  <a:srgbClr val="104E28"/>
                </a:solidFill>
              </a:rPr>
              <a:t>"</a:t>
            </a:r>
            <a:r>
              <a:rPr lang="en-US" sz="1000" i="1" dirty="0">
                <a:solidFill>
                  <a:srgbClr val="104E28"/>
                </a:solidFill>
              </a:rPr>
              <a:t>Speech naturalness can be described as how the speech of a person with a speech disorder compares with that of typical speech or, in the case of an acquired disorder, how an individual’s speech compares to its premorbid state</a:t>
            </a:r>
            <a:r>
              <a:rPr lang="en-US" sz="1000" dirty="0">
                <a:solidFill>
                  <a:srgbClr val="104E28"/>
                </a:solidFill>
              </a:rPr>
              <a:t>“ (Anand &amp; Stepp 2015)</a:t>
            </a:r>
          </a:p>
        </p:txBody>
      </p:sp>
      <p:sp>
        <p:nvSpPr>
          <p:cNvPr id="16" name="Textfeld 15">
            <a:extLst>
              <a:ext uri="{FF2B5EF4-FFF2-40B4-BE49-F238E27FC236}">
                <a16:creationId xmlns:a16="http://schemas.microsoft.com/office/drawing/2014/main" id="{CAD67188-9979-05B9-D723-5C2F99C12A91}"/>
              </a:ext>
            </a:extLst>
          </p:cNvPr>
          <p:cNvSpPr txBox="1"/>
          <p:nvPr/>
        </p:nvSpPr>
        <p:spPr>
          <a:xfrm>
            <a:off x="3765564" y="2571750"/>
            <a:ext cx="2514601" cy="1015663"/>
          </a:xfrm>
          <a:prstGeom prst="rect">
            <a:avLst/>
          </a:prstGeom>
          <a:noFill/>
        </p:spPr>
        <p:txBody>
          <a:bodyPr wrap="square" rtlCol="0">
            <a:spAutoFit/>
          </a:bodyPr>
          <a:lstStyle/>
          <a:p>
            <a:r>
              <a:rPr lang="en-US" sz="1000" i="1" dirty="0">
                <a:solidFill>
                  <a:srgbClr val="104E28"/>
                </a:solidFill>
              </a:rPr>
              <a:t>"perception of the degree to which speech meets the typical patterns in terms of intonation, voice quality, rate, rhythm, and intensity,  with respect to the syntactic structure of the utterance</a:t>
            </a:r>
            <a:r>
              <a:rPr lang="en-US" sz="1000" dirty="0">
                <a:solidFill>
                  <a:srgbClr val="104E28"/>
                </a:solidFill>
              </a:rPr>
              <a:t>“ (Atmaja et al.  2021)</a:t>
            </a:r>
          </a:p>
        </p:txBody>
      </p:sp>
      <p:sp>
        <p:nvSpPr>
          <p:cNvPr id="17" name="Textfeld 16">
            <a:extLst>
              <a:ext uri="{FF2B5EF4-FFF2-40B4-BE49-F238E27FC236}">
                <a16:creationId xmlns:a16="http://schemas.microsoft.com/office/drawing/2014/main" id="{2FC081D7-5CF2-391C-8095-B74236F10A84}"/>
              </a:ext>
            </a:extLst>
          </p:cNvPr>
          <p:cNvSpPr txBox="1"/>
          <p:nvPr/>
        </p:nvSpPr>
        <p:spPr>
          <a:xfrm>
            <a:off x="3765565" y="1899246"/>
            <a:ext cx="2514601" cy="707886"/>
          </a:xfrm>
          <a:prstGeom prst="rect">
            <a:avLst/>
          </a:prstGeom>
          <a:noFill/>
        </p:spPr>
        <p:txBody>
          <a:bodyPr wrap="square" rtlCol="0">
            <a:spAutoFit/>
          </a:bodyPr>
          <a:lstStyle/>
          <a:p>
            <a:r>
              <a:rPr lang="en-US" sz="1000" i="1" dirty="0">
                <a:solidFill>
                  <a:srgbClr val="104E28"/>
                </a:solidFill>
              </a:rPr>
              <a:t>"Naturalness is defined as the correct use of emphasis, intonation, pitch, intensity,</a:t>
            </a:r>
          </a:p>
          <a:p>
            <a:r>
              <a:rPr lang="en-US" sz="1000" i="1" dirty="0">
                <a:solidFill>
                  <a:srgbClr val="104E28"/>
                </a:solidFill>
              </a:rPr>
              <a:t>and pauses, according to the message and intention" </a:t>
            </a:r>
            <a:r>
              <a:rPr lang="en-US" sz="1000" dirty="0">
                <a:solidFill>
                  <a:srgbClr val="104E28"/>
                </a:solidFill>
              </a:rPr>
              <a:t>“ (</a:t>
            </a:r>
            <a:r>
              <a:rPr lang="en-US" sz="1000" dirty="0" err="1">
                <a:solidFill>
                  <a:srgbClr val="104E28"/>
                </a:solidFill>
              </a:rPr>
              <a:t>Cistola</a:t>
            </a:r>
            <a:r>
              <a:rPr lang="en-US" sz="1000" dirty="0">
                <a:solidFill>
                  <a:srgbClr val="104E28"/>
                </a:solidFill>
              </a:rPr>
              <a:t> et al.  2021)</a:t>
            </a:r>
          </a:p>
        </p:txBody>
      </p:sp>
      <p:sp>
        <p:nvSpPr>
          <p:cNvPr id="19" name="Textfeld 18">
            <a:extLst>
              <a:ext uri="{FF2B5EF4-FFF2-40B4-BE49-F238E27FC236}">
                <a16:creationId xmlns:a16="http://schemas.microsoft.com/office/drawing/2014/main" id="{081BF53C-6C74-5C11-F902-3E84CA494EEC}"/>
              </a:ext>
            </a:extLst>
          </p:cNvPr>
          <p:cNvSpPr txBox="1"/>
          <p:nvPr/>
        </p:nvSpPr>
        <p:spPr>
          <a:xfrm>
            <a:off x="408888" y="2875186"/>
            <a:ext cx="2514601" cy="707886"/>
          </a:xfrm>
          <a:prstGeom prst="rect">
            <a:avLst/>
          </a:prstGeom>
          <a:noFill/>
        </p:spPr>
        <p:txBody>
          <a:bodyPr wrap="square" rtlCol="0">
            <a:spAutoFit/>
          </a:bodyPr>
          <a:lstStyle/>
          <a:p>
            <a:r>
              <a:rPr lang="en-US" sz="1000" i="1" dirty="0">
                <a:solidFill>
                  <a:srgbClr val="5B0503"/>
                </a:solidFill>
              </a:rPr>
              <a:t>“Humanness perception of technology is defined as the degree to which a user feels a certain technology or system is human-like (versus machine-like)</a:t>
            </a:r>
            <a:r>
              <a:rPr lang="en-US" sz="1000" dirty="0">
                <a:solidFill>
                  <a:srgbClr val="5B0503"/>
                </a:solidFill>
              </a:rPr>
              <a:t>“ (Hu &amp; Lu, 2021)</a:t>
            </a:r>
          </a:p>
        </p:txBody>
      </p:sp>
      <p:sp>
        <p:nvSpPr>
          <p:cNvPr id="20" name="Textfeld 19">
            <a:extLst>
              <a:ext uri="{FF2B5EF4-FFF2-40B4-BE49-F238E27FC236}">
                <a16:creationId xmlns:a16="http://schemas.microsoft.com/office/drawing/2014/main" id="{F254DC4A-1665-21C0-0CA2-B0720283D5C2}"/>
              </a:ext>
            </a:extLst>
          </p:cNvPr>
          <p:cNvSpPr txBox="1"/>
          <p:nvPr/>
        </p:nvSpPr>
        <p:spPr>
          <a:xfrm>
            <a:off x="458626" y="1843503"/>
            <a:ext cx="2514601" cy="1015663"/>
          </a:xfrm>
          <a:prstGeom prst="rect">
            <a:avLst/>
          </a:prstGeom>
          <a:noFill/>
        </p:spPr>
        <p:txBody>
          <a:bodyPr wrap="square" rtlCol="0">
            <a:spAutoFit/>
          </a:bodyPr>
          <a:lstStyle/>
          <a:p>
            <a:r>
              <a:rPr lang="en-US" sz="1000" i="1" dirty="0">
                <a:solidFill>
                  <a:srgbClr val="5B0503"/>
                </a:solidFill>
              </a:rPr>
              <a:t>“voices which sound like they could come from an actual human being (which should be rated as more natural) and voices that sound more fictitious, such as a cartoon character or a monster (which should be rated as less natural)</a:t>
            </a:r>
            <a:r>
              <a:rPr lang="en-US" sz="1000" dirty="0">
                <a:solidFill>
                  <a:srgbClr val="5B0503"/>
                </a:solidFill>
              </a:rPr>
              <a:t>“ (</a:t>
            </a:r>
            <a:r>
              <a:rPr lang="en-US" sz="1000" dirty="0" err="1">
                <a:solidFill>
                  <a:srgbClr val="5B0503"/>
                </a:solidFill>
              </a:rPr>
              <a:t>Kapolowicz</a:t>
            </a:r>
            <a:r>
              <a:rPr lang="en-US" sz="1000" dirty="0">
                <a:solidFill>
                  <a:srgbClr val="5B0503"/>
                </a:solidFill>
              </a:rPr>
              <a:t> et al , 2022)</a:t>
            </a:r>
          </a:p>
        </p:txBody>
      </p:sp>
      <p:sp>
        <p:nvSpPr>
          <p:cNvPr id="22" name="Textfeld 21">
            <a:extLst>
              <a:ext uri="{FF2B5EF4-FFF2-40B4-BE49-F238E27FC236}">
                <a16:creationId xmlns:a16="http://schemas.microsoft.com/office/drawing/2014/main" id="{8C0C6E8F-E354-0D83-5B78-E02213C19922}"/>
              </a:ext>
            </a:extLst>
          </p:cNvPr>
          <p:cNvSpPr txBox="1"/>
          <p:nvPr/>
        </p:nvSpPr>
        <p:spPr>
          <a:xfrm>
            <a:off x="458626" y="964691"/>
            <a:ext cx="2514601" cy="400110"/>
          </a:xfrm>
          <a:prstGeom prst="rect">
            <a:avLst/>
          </a:prstGeom>
          <a:noFill/>
        </p:spPr>
        <p:txBody>
          <a:bodyPr wrap="square" rtlCol="0">
            <a:spAutoFit/>
          </a:bodyPr>
          <a:lstStyle/>
          <a:p>
            <a:r>
              <a:rPr lang="en-US" sz="1000" i="1" dirty="0">
                <a:solidFill>
                  <a:srgbClr val="5B0503"/>
                </a:solidFill>
              </a:rPr>
              <a:t>“referring to the level of naturalness and likeness to human voice</a:t>
            </a:r>
            <a:r>
              <a:rPr lang="en-US" sz="1000" dirty="0">
                <a:solidFill>
                  <a:srgbClr val="5B0503"/>
                </a:solidFill>
              </a:rPr>
              <a:t>“ (Li et al 2023)</a:t>
            </a:r>
          </a:p>
        </p:txBody>
      </p:sp>
      <p:sp>
        <p:nvSpPr>
          <p:cNvPr id="23" name="Textfeld 22">
            <a:extLst>
              <a:ext uri="{FF2B5EF4-FFF2-40B4-BE49-F238E27FC236}">
                <a16:creationId xmlns:a16="http://schemas.microsoft.com/office/drawing/2014/main" id="{D5FA2DFE-0411-153F-C13A-B42F43D1139D}"/>
              </a:ext>
            </a:extLst>
          </p:cNvPr>
          <p:cNvSpPr txBox="1"/>
          <p:nvPr/>
        </p:nvSpPr>
        <p:spPr>
          <a:xfrm>
            <a:off x="458625" y="1380157"/>
            <a:ext cx="2514601" cy="400110"/>
          </a:xfrm>
          <a:prstGeom prst="rect">
            <a:avLst/>
          </a:prstGeom>
          <a:noFill/>
        </p:spPr>
        <p:txBody>
          <a:bodyPr wrap="square" rtlCol="0">
            <a:spAutoFit/>
          </a:bodyPr>
          <a:lstStyle/>
          <a:p>
            <a:r>
              <a:rPr lang="en-US" sz="1000" i="1" dirty="0">
                <a:solidFill>
                  <a:srgbClr val="5B0503"/>
                </a:solidFill>
              </a:rPr>
              <a:t>“‘natural speech’’ is the speech most closely perceived as a human voice</a:t>
            </a:r>
            <a:r>
              <a:rPr lang="en-US" sz="1000" dirty="0">
                <a:solidFill>
                  <a:srgbClr val="5B0503"/>
                </a:solidFill>
              </a:rPr>
              <a:t>“ (</a:t>
            </a:r>
            <a:r>
              <a:rPr lang="en-US" sz="1000" dirty="0" err="1">
                <a:solidFill>
                  <a:srgbClr val="5B0503"/>
                </a:solidFill>
              </a:rPr>
              <a:t>Mawalim</a:t>
            </a:r>
            <a:r>
              <a:rPr lang="en-US" sz="1000" dirty="0">
                <a:solidFill>
                  <a:srgbClr val="5B0503"/>
                </a:solidFill>
              </a:rPr>
              <a:t> 2022)</a:t>
            </a:r>
          </a:p>
        </p:txBody>
      </p:sp>
      <p:sp>
        <p:nvSpPr>
          <p:cNvPr id="24" name="Textfeld 23">
            <a:extLst>
              <a:ext uri="{FF2B5EF4-FFF2-40B4-BE49-F238E27FC236}">
                <a16:creationId xmlns:a16="http://schemas.microsoft.com/office/drawing/2014/main" id="{60B7D366-15E3-4ADC-D7BE-8D9C35BAA0F6}"/>
              </a:ext>
            </a:extLst>
          </p:cNvPr>
          <p:cNvSpPr txBox="1"/>
          <p:nvPr/>
        </p:nvSpPr>
        <p:spPr>
          <a:xfrm>
            <a:off x="408887" y="3631177"/>
            <a:ext cx="2514601" cy="707886"/>
          </a:xfrm>
          <a:prstGeom prst="rect">
            <a:avLst/>
          </a:prstGeom>
          <a:noFill/>
        </p:spPr>
        <p:txBody>
          <a:bodyPr wrap="square" rtlCol="0">
            <a:spAutoFit/>
          </a:bodyPr>
          <a:lstStyle/>
          <a:p>
            <a:r>
              <a:rPr lang="en-US" sz="1000" i="1" dirty="0">
                <a:solidFill>
                  <a:srgbClr val="002F5D"/>
                </a:solidFill>
              </a:rPr>
              <a:t>"By naturalness, we understand the voice stimulus to be perceived as a plausible outcome of the human speech production system.</a:t>
            </a:r>
            <a:r>
              <a:rPr lang="en-US" sz="1000" dirty="0">
                <a:solidFill>
                  <a:srgbClr val="002F5D"/>
                </a:solidFill>
              </a:rPr>
              <a:t>“ (Nussbaum, et. al. 2023)</a:t>
            </a:r>
          </a:p>
        </p:txBody>
      </p:sp>
    </p:spTree>
    <p:extLst>
      <p:ext uri="{BB962C8B-B14F-4D97-AF65-F5344CB8AC3E}">
        <p14:creationId xmlns:p14="http://schemas.microsoft.com/office/powerpoint/2010/main" val="3488535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Literature Overview</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12" name="Textfeld 11">
            <a:extLst>
              <a:ext uri="{FF2B5EF4-FFF2-40B4-BE49-F238E27FC236}">
                <a16:creationId xmlns:a16="http://schemas.microsoft.com/office/drawing/2014/main" id="{42D701C9-0CD2-4E31-B24B-6050174D1F09}"/>
              </a:ext>
            </a:extLst>
          </p:cNvPr>
          <p:cNvSpPr txBox="1"/>
          <p:nvPr/>
        </p:nvSpPr>
        <p:spPr>
          <a:xfrm>
            <a:off x="340096" y="984985"/>
            <a:ext cx="2828773" cy="2400657"/>
          </a:xfrm>
          <a:prstGeom prst="rect">
            <a:avLst/>
          </a:prstGeom>
          <a:noFill/>
        </p:spPr>
        <p:txBody>
          <a:bodyPr wrap="square" rtlCol="0">
            <a:spAutoFit/>
          </a:bodyPr>
          <a:lstStyle/>
          <a:p>
            <a:r>
              <a:rPr lang="en-US" sz="1000" dirty="0"/>
              <a:t>84 studies (including reviews and meta-analyses)</a:t>
            </a:r>
          </a:p>
          <a:p>
            <a:pPr marL="171450" indent="-171450">
              <a:buFont typeface="Arial" panose="020B0604020202020204" pitchFamily="34" charset="0"/>
              <a:buChar char="•"/>
            </a:pPr>
            <a:r>
              <a:rPr lang="en-US" sz="1000" dirty="0"/>
              <a:t>Either measure naturalness perception</a:t>
            </a:r>
          </a:p>
          <a:p>
            <a:pPr marL="171450" indent="-171450">
              <a:buFont typeface="Arial" panose="020B0604020202020204" pitchFamily="34" charset="0"/>
              <a:buChar char="•"/>
            </a:pPr>
            <a:r>
              <a:rPr lang="en-US" sz="1000" dirty="0"/>
              <a:t>Or manipulated naturalness/human-likeness</a:t>
            </a:r>
          </a:p>
          <a:p>
            <a:pPr marL="171450" indent="-171450">
              <a:buFont typeface="Arial" panose="020B0604020202020204" pitchFamily="34" charset="0"/>
              <a:buChar char="•"/>
            </a:pPr>
            <a:endParaRPr lang="en-US" sz="1000" dirty="0"/>
          </a:p>
          <a:p>
            <a:endParaRPr lang="en-US" sz="1000" dirty="0"/>
          </a:p>
          <a:p>
            <a:endParaRPr lang="en-US" sz="1000" dirty="0"/>
          </a:p>
          <a:p>
            <a:endParaRPr lang="en-US" sz="1000" dirty="0"/>
          </a:p>
          <a:p>
            <a:pPr marL="171450" indent="-171450">
              <a:buFont typeface="Arial" panose="020B0604020202020204" pitchFamily="34" charset="0"/>
              <a:buChar char="•"/>
            </a:pPr>
            <a:r>
              <a:rPr lang="en-US" sz="1000" dirty="0"/>
              <a:t>Empirical perception studies (&gt; 90%)</a:t>
            </a:r>
          </a:p>
          <a:p>
            <a:pPr marL="171450" indent="-171450">
              <a:buFont typeface="Arial" panose="020B0604020202020204" pitchFamily="34" charset="0"/>
              <a:buChar char="•"/>
            </a:pPr>
            <a:r>
              <a:rPr lang="en-US" sz="1000" dirty="0"/>
              <a:t>Databases</a:t>
            </a:r>
          </a:p>
          <a:p>
            <a:pPr marL="171450" indent="-171450">
              <a:buFont typeface="Arial" panose="020B0604020202020204" pitchFamily="34" charset="0"/>
              <a:buChar char="•"/>
            </a:pPr>
            <a:r>
              <a:rPr lang="en-US" sz="1000" dirty="0"/>
              <a:t>Automatic analyses</a:t>
            </a:r>
          </a:p>
          <a:p>
            <a:pPr marL="171450" indent="-171450">
              <a:buFont typeface="Arial" panose="020B0604020202020204" pitchFamily="34" charset="0"/>
              <a:buChar char="•"/>
            </a:pPr>
            <a:r>
              <a:rPr lang="en-US" sz="1000" dirty="0"/>
              <a:t>Tool development and validation</a:t>
            </a:r>
          </a:p>
          <a:p>
            <a:pPr marL="171450" indent="-171450">
              <a:buFont typeface="Arial" panose="020B0604020202020204" pitchFamily="34" charset="0"/>
              <a:buChar char="•"/>
            </a:pPr>
            <a:r>
              <a:rPr lang="en-US" sz="1000" dirty="0"/>
              <a:t>Reviews</a:t>
            </a:r>
          </a:p>
          <a:p>
            <a:pPr marL="171450" indent="-171450">
              <a:buFont typeface="Arial" panose="020B0604020202020204" pitchFamily="34" charset="0"/>
              <a:buChar char="•"/>
            </a:pPr>
            <a:r>
              <a:rPr lang="en-US" sz="1000" dirty="0"/>
              <a:t>Speech analyses</a:t>
            </a:r>
          </a:p>
          <a:p>
            <a:pPr marL="171450" indent="-171450">
              <a:buFont typeface="Arial" panose="020B0604020202020204" pitchFamily="34" charset="0"/>
              <a:buChar char="•"/>
            </a:pPr>
            <a:r>
              <a:rPr lang="en-US" sz="1000" dirty="0"/>
              <a:t>Eye Tracking, </a:t>
            </a:r>
            <a:r>
              <a:rPr lang="en-US" sz="1000" dirty="0" err="1"/>
              <a:t>fNIRS</a:t>
            </a:r>
            <a:r>
              <a:rPr lang="en-US" sz="1000" dirty="0"/>
              <a:t>, fMRI, EEG</a:t>
            </a:r>
          </a:p>
          <a:p>
            <a:pPr marL="171450" indent="-171450">
              <a:buFont typeface="Arial" panose="020B0604020202020204" pitchFamily="34" charset="0"/>
              <a:buChar char="•"/>
            </a:pPr>
            <a:endParaRPr lang="en-US" sz="1000" dirty="0"/>
          </a:p>
        </p:txBody>
      </p:sp>
      <p:sp>
        <p:nvSpPr>
          <p:cNvPr id="14" name="Textfeld 13">
            <a:extLst>
              <a:ext uri="{FF2B5EF4-FFF2-40B4-BE49-F238E27FC236}">
                <a16:creationId xmlns:a16="http://schemas.microsoft.com/office/drawing/2014/main" id="{658613F5-73EE-45E1-94E5-7176577372AD}"/>
              </a:ext>
            </a:extLst>
          </p:cNvPr>
          <p:cNvSpPr txBox="1"/>
          <p:nvPr/>
        </p:nvSpPr>
        <p:spPr>
          <a:xfrm>
            <a:off x="5702334" y="4201218"/>
            <a:ext cx="1155666" cy="246221"/>
          </a:xfrm>
          <a:prstGeom prst="rect">
            <a:avLst/>
          </a:prstGeom>
          <a:noFill/>
        </p:spPr>
        <p:txBody>
          <a:bodyPr wrap="square" rtlCol="0">
            <a:spAutoFit/>
          </a:bodyPr>
          <a:lstStyle/>
          <a:p>
            <a:r>
              <a:rPr lang="en-US" sz="1000" i="1" dirty="0">
                <a:solidFill>
                  <a:srgbClr val="6C7921"/>
                </a:solidFill>
              </a:rPr>
              <a:t>…work in progress!</a:t>
            </a:r>
            <a:endParaRPr lang="en-US" sz="1000" dirty="0">
              <a:solidFill>
                <a:srgbClr val="6C7921"/>
              </a:solidFill>
            </a:endParaRPr>
          </a:p>
        </p:txBody>
      </p:sp>
      <p:sp>
        <p:nvSpPr>
          <p:cNvPr id="17" name="Textfeld 16">
            <a:extLst>
              <a:ext uri="{FF2B5EF4-FFF2-40B4-BE49-F238E27FC236}">
                <a16:creationId xmlns:a16="http://schemas.microsoft.com/office/drawing/2014/main" id="{362F906F-000E-45C6-A809-344208CB5BAC}"/>
              </a:ext>
            </a:extLst>
          </p:cNvPr>
          <p:cNvSpPr txBox="1"/>
          <p:nvPr/>
        </p:nvSpPr>
        <p:spPr>
          <a:xfrm>
            <a:off x="4077890" y="1159709"/>
            <a:ext cx="1490137" cy="246221"/>
          </a:xfrm>
          <a:prstGeom prst="rect">
            <a:avLst/>
          </a:prstGeom>
          <a:noFill/>
        </p:spPr>
        <p:txBody>
          <a:bodyPr wrap="square" rtlCol="0">
            <a:spAutoFit/>
          </a:bodyPr>
          <a:lstStyle/>
          <a:p>
            <a:r>
              <a:rPr lang="en-US" sz="1000" dirty="0"/>
              <a:t>23 provided a definition</a:t>
            </a:r>
          </a:p>
        </p:txBody>
      </p:sp>
      <p:sp>
        <p:nvSpPr>
          <p:cNvPr id="8" name="Textfeld 7">
            <a:extLst>
              <a:ext uri="{FF2B5EF4-FFF2-40B4-BE49-F238E27FC236}">
                <a16:creationId xmlns:a16="http://schemas.microsoft.com/office/drawing/2014/main" id="{022CD908-0C2C-4730-BDC8-9B8D9ADA1CEA}"/>
              </a:ext>
            </a:extLst>
          </p:cNvPr>
          <p:cNvSpPr txBox="1"/>
          <p:nvPr/>
        </p:nvSpPr>
        <p:spPr>
          <a:xfrm>
            <a:off x="4077889" y="2246463"/>
            <a:ext cx="2224299" cy="861774"/>
          </a:xfrm>
          <a:prstGeom prst="rect">
            <a:avLst/>
          </a:prstGeom>
          <a:noFill/>
        </p:spPr>
        <p:txBody>
          <a:bodyPr wrap="square" rtlCol="0">
            <a:spAutoFit/>
          </a:bodyPr>
          <a:lstStyle/>
          <a:p>
            <a:r>
              <a:rPr lang="en-US" sz="1000" dirty="0"/>
              <a:t>43 human-likeness-based naturalness</a:t>
            </a:r>
          </a:p>
          <a:p>
            <a:endParaRPr lang="en-US" sz="1000" dirty="0"/>
          </a:p>
          <a:p>
            <a:r>
              <a:rPr lang="en-US" sz="1000" dirty="0"/>
              <a:t>32 deviation-based naturalness</a:t>
            </a:r>
          </a:p>
          <a:p>
            <a:endParaRPr lang="en-US" sz="1000" dirty="0"/>
          </a:p>
          <a:p>
            <a:r>
              <a:rPr lang="en-US" sz="1000" dirty="0"/>
              <a:t>9 both/mixture</a:t>
            </a:r>
          </a:p>
        </p:txBody>
      </p:sp>
    </p:spTree>
    <p:extLst>
      <p:ext uri="{BB962C8B-B14F-4D97-AF65-F5344CB8AC3E}">
        <p14:creationId xmlns:p14="http://schemas.microsoft.com/office/powerpoint/2010/main" val="42049089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2" y="3033280"/>
            <a:ext cx="3069378"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2689499" cy="530915"/>
          </a:xfrm>
          <a:prstGeom prst="rect">
            <a:avLst/>
          </a:prstGeom>
          <a:noFill/>
        </p:spPr>
        <p:txBody>
          <a:bodyPr wrap="square" lIns="0" tIns="0" rIns="0" bIns="0" rtlCol="0">
            <a:noAutofit/>
          </a:bodyPr>
          <a:lstStyle/>
          <a:p>
            <a:r>
              <a:rPr lang="de-DE" sz="1600" dirty="0" err="1"/>
              <a:t>Inconsistent</a:t>
            </a:r>
            <a:r>
              <a:rPr lang="de-DE" sz="1600" dirty="0"/>
              <a:t> </a:t>
            </a:r>
            <a:r>
              <a:rPr lang="de-DE" sz="1600" dirty="0" err="1"/>
              <a:t>operationalization</a:t>
            </a:r>
            <a:endParaRPr lang="de-DE" sz="1600" dirty="0"/>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de-DE" dirty="0"/>
          </a:p>
        </p:txBody>
      </p:sp>
    </p:spTree>
    <p:extLst>
      <p:ext uri="{BB962C8B-B14F-4D97-AF65-F5344CB8AC3E}">
        <p14:creationId xmlns:p14="http://schemas.microsoft.com/office/powerpoint/2010/main" val="22524052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7" name="Textfeld 6">
            <a:extLst>
              <a:ext uri="{FF2B5EF4-FFF2-40B4-BE49-F238E27FC236}">
                <a16:creationId xmlns:a16="http://schemas.microsoft.com/office/drawing/2014/main" id="{954250F6-F15D-4DF2-BCFE-3323D94B07C3}"/>
              </a:ext>
            </a:extLst>
          </p:cNvPr>
          <p:cNvSpPr txBox="1"/>
          <p:nvPr/>
        </p:nvSpPr>
        <p:spPr>
          <a:xfrm>
            <a:off x="362228" y="552215"/>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(1) Human-likeness-based naturalness</a:t>
            </a:r>
          </a:p>
        </p:txBody>
      </p:sp>
      <p:sp>
        <p:nvSpPr>
          <p:cNvPr id="10" name="Textfeld 9">
            <a:extLst>
              <a:ext uri="{FF2B5EF4-FFF2-40B4-BE49-F238E27FC236}">
                <a16:creationId xmlns:a16="http://schemas.microsoft.com/office/drawing/2014/main" id="{8735816A-33A9-456E-B8D3-87AFE82D8441}"/>
              </a:ext>
            </a:extLst>
          </p:cNvPr>
          <p:cNvSpPr txBox="1"/>
          <p:nvPr/>
        </p:nvSpPr>
        <p:spPr>
          <a:xfrm>
            <a:off x="3700771" y="536825"/>
            <a:ext cx="2752728" cy="307777"/>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400" dirty="0"/>
              <a:t>(2) </a:t>
            </a:r>
            <a:r>
              <a:rPr lang="en-US" sz="1200" dirty="0"/>
              <a:t>Deviation-based naturalness</a:t>
            </a:r>
          </a:p>
        </p:txBody>
      </p:sp>
      <p:sp>
        <p:nvSpPr>
          <p:cNvPr id="22" name="Textfeld 21">
            <a:extLst>
              <a:ext uri="{FF2B5EF4-FFF2-40B4-BE49-F238E27FC236}">
                <a16:creationId xmlns:a16="http://schemas.microsoft.com/office/drawing/2014/main" id="{C3F75BC4-DE53-4DCD-8FAC-7551FDA90512}"/>
              </a:ext>
            </a:extLst>
          </p:cNvPr>
          <p:cNvSpPr txBox="1"/>
          <p:nvPr/>
        </p:nvSpPr>
        <p:spPr>
          <a:xfrm>
            <a:off x="458626" y="964691"/>
            <a:ext cx="2514601" cy="3323987"/>
          </a:xfrm>
          <a:prstGeom prst="rect">
            <a:avLst/>
          </a:prstGeom>
          <a:noFill/>
        </p:spPr>
        <p:txBody>
          <a:bodyPr wrap="square" rtlCol="0">
            <a:spAutoFit/>
          </a:bodyPr>
          <a:lstStyle/>
          <a:p>
            <a:r>
              <a:rPr lang="en-US" sz="1000" dirty="0">
                <a:solidFill>
                  <a:srgbClr val="002F5D"/>
                </a:solidFill>
              </a:rPr>
              <a:t>Manipulations/Variation: </a:t>
            </a:r>
          </a:p>
          <a:p>
            <a:pPr marL="171450" indent="-171450">
              <a:buFont typeface="Arial" panose="020B0604020202020204" pitchFamily="34" charset="0"/>
              <a:buChar char="•"/>
            </a:pPr>
            <a:r>
              <a:rPr lang="en-US" sz="1000" dirty="0">
                <a:solidFill>
                  <a:srgbClr val="002F5D"/>
                </a:solidFill>
              </a:rPr>
              <a:t>Vocal categories</a:t>
            </a:r>
          </a:p>
          <a:p>
            <a:pPr marL="171450" indent="-171450">
              <a:buFont typeface="Arial" panose="020B0604020202020204" pitchFamily="34" charset="0"/>
              <a:buChar char="•"/>
            </a:pPr>
            <a:r>
              <a:rPr lang="en-US" sz="1000" dirty="0">
                <a:solidFill>
                  <a:srgbClr val="002F5D"/>
                </a:solidFill>
              </a:rPr>
              <a:t>Acoustic manipulation</a:t>
            </a:r>
          </a:p>
          <a:p>
            <a:endParaRPr lang="en-US" sz="1000" i="1" dirty="0">
              <a:solidFill>
                <a:srgbClr val="5B0503"/>
              </a:solidFill>
            </a:endParaRPr>
          </a:p>
          <a:p>
            <a:endParaRPr lang="en-US" sz="1000" i="1" dirty="0">
              <a:solidFill>
                <a:srgbClr val="5B0503"/>
              </a:solidFill>
            </a:endParaRPr>
          </a:p>
          <a:p>
            <a:r>
              <a:rPr lang="en-US" sz="1000" dirty="0">
                <a:solidFill>
                  <a:srgbClr val="002F5D"/>
                </a:solidFill>
              </a:rPr>
              <a:t>Vocal Categories: </a:t>
            </a:r>
          </a:p>
          <a:p>
            <a:pPr marL="171450" indent="-171450">
              <a:buFont typeface="Arial" panose="020B0604020202020204" pitchFamily="34" charset="0"/>
              <a:buChar char="•"/>
            </a:pPr>
            <a:r>
              <a:rPr lang="en-US" sz="1000" dirty="0">
                <a:solidFill>
                  <a:srgbClr val="002F5D"/>
                </a:solidFill>
              </a:rPr>
              <a:t>Human voices (manipulated or unmanipulated)</a:t>
            </a:r>
          </a:p>
          <a:p>
            <a:pPr marL="171450" indent="-171450">
              <a:buFont typeface="Arial" panose="020B0604020202020204" pitchFamily="34" charset="0"/>
              <a:buChar char="•"/>
            </a:pPr>
            <a:r>
              <a:rPr lang="en-US" sz="1000" dirty="0">
                <a:solidFill>
                  <a:srgbClr val="002F5D"/>
                </a:solidFill>
              </a:rPr>
              <a:t>Synthetic voices (TTS, articulatory synthesis, concatenative synthesis)</a:t>
            </a:r>
          </a:p>
          <a:p>
            <a:endParaRPr lang="en-US" sz="1000" dirty="0">
              <a:solidFill>
                <a:srgbClr val="002F5D"/>
              </a:solidFill>
            </a:endParaRPr>
          </a:p>
          <a:p>
            <a:endParaRPr lang="en-US" sz="1000" dirty="0">
              <a:solidFill>
                <a:srgbClr val="002F5D"/>
              </a:solidFill>
            </a:endParaRPr>
          </a:p>
          <a:p>
            <a:endParaRPr lang="en-US" sz="1000" dirty="0">
              <a:solidFill>
                <a:srgbClr val="002F5D"/>
              </a:solidFill>
            </a:endParaRPr>
          </a:p>
          <a:p>
            <a:endParaRPr lang="en-US" sz="1000" dirty="0">
              <a:solidFill>
                <a:srgbClr val="002F5D"/>
              </a:solidFill>
            </a:endParaRPr>
          </a:p>
          <a:p>
            <a:endParaRPr lang="en-US" sz="1000" dirty="0">
              <a:solidFill>
                <a:srgbClr val="002F5D"/>
              </a:solidFill>
            </a:endParaRPr>
          </a:p>
          <a:p>
            <a:endParaRPr lang="en-US" sz="1000" dirty="0">
              <a:solidFill>
                <a:srgbClr val="002F5D"/>
              </a:solidFill>
            </a:endParaRPr>
          </a:p>
          <a:p>
            <a:r>
              <a:rPr lang="en-US" sz="1000" dirty="0">
                <a:solidFill>
                  <a:srgbClr val="002F5D"/>
                </a:solidFill>
              </a:rPr>
              <a:t>Measurement: </a:t>
            </a:r>
          </a:p>
          <a:p>
            <a:pPr marL="171450" indent="-171450">
              <a:buFont typeface="Arial" panose="020B0604020202020204" pitchFamily="34" charset="0"/>
              <a:buChar char="•"/>
            </a:pPr>
            <a:r>
              <a:rPr lang="en-US" sz="1000" dirty="0">
                <a:solidFill>
                  <a:srgbClr val="002F5D"/>
                </a:solidFill>
              </a:rPr>
              <a:t>Ratings</a:t>
            </a:r>
          </a:p>
          <a:p>
            <a:pPr marL="171450" indent="-171450">
              <a:buFont typeface="Arial" panose="020B0604020202020204" pitchFamily="34" charset="0"/>
              <a:buChar char="•"/>
            </a:pPr>
            <a:r>
              <a:rPr lang="en-US" sz="1000" dirty="0">
                <a:solidFill>
                  <a:srgbClr val="002F5D"/>
                </a:solidFill>
              </a:rPr>
              <a:t>forced-choice pairwise comparisons</a:t>
            </a:r>
          </a:p>
          <a:p>
            <a:pPr marL="171450" indent="-171450">
              <a:buFont typeface="Arial" panose="020B0604020202020204" pitchFamily="34" charset="0"/>
              <a:buChar char="•"/>
            </a:pPr>
            <a:r>
              <a:rPr lang="en-US" sz="1000" dirty="0">
                <a:solidFill>
                  <a:srgbClr val="002F5D"/>
                </a:solidFill>
              </a:rPr>
              <a:t>…</a:t>
            </a:r>
          </a:p>
          <a:p>
            <a:endParaRPr lang="en-US" sz="1000" dirty="0">
              <a:solidFill>
                <a:srgbClr val="002F5D"/>
              </a:solidFill>
            </a:endParaRPr>
          </a:p>
        </p:txBody>
      </p:sp>
      <p:sp>
        <p:nvSpPr>
          <p:cNvPr id="18" name="Textfeld 17">
            <a:extLst>
              <a:ext uri="{FF2B5EF4-FFF2-40B4-BE49-F238E27FC236}">
                <a16:creationId xmlns:a16="http://schemas.microsoft.com/office/drawing/2014/main" id="{61A36F0B-FDD1-4DCF-B978-77EEBD6C00BE}"/>
              </a:ext>
            </a:extLst>
          </p:cNvPr>
          <p:cNvSpPr txBox="1"/>
          <p:nvPr/>
        </p:nvSpPr>
        <p:spPr>
          <a:xfrm>
            <a:off x="3700771" y="964691"/>
            <a:ext cx="2514601" cy="3477875"/>
          </a:xfrm>
          <a:prstGeom prst="rect">
            <a:avLst/>
          </a:prstGeom>
          <a:noFill/>
        </p:spPr>
        <p:txBody>
          <a:bodyPr wrap="square" rtlCol="0">
            <a:spAutoFit/>
          </a:bodyPr>
          <a:lstStyle/>
          <a:p>
            <a:r>
              <a:rPr lang="en-US" sz="1000" dirty="0">
                <a:solidFill>
                  <a:srgbClr val="002F5D"/>
                </a:solidFill>
              </a:rPr>
              <a:t>Manipulations/Variation: </a:t>
            </a:r>
          </a:p>
          <a:p>
            <a:pPr marL="171450" indent="-171450">
              <a:buFont typeface="Arial" panose="020B0604020202020204" pitchFamily="34" charset="0"/>
              <a:buChar char="•"/>
            </a:pPr>
            <a:r>
              <a:rPr lang="en-US" sz="1000" dirty="0">
                <a:solidFill>
                  <a:srgbClr val="002F5D"/>
                </a:solidFill>
              </a:rPr>
              <a:t>Vocal categories</a:t>
            </a:r>
          </a:p>
          <a:p>
            <a:pPr marL="171450" indent="-171450">
              <a:buFont typeface="Arial" panose="020B0604020202020204" pitchFamily="34" charset="0"/>
              <a:buChar char="•"/>
            </a:pPr>
            <a:r>
              <a:rPr lang="en-US" sz="1000" dirty="0">
                <a:solidFill>
                  <a:srgbClr val="002F5D"/>
                </a:solidFill>
              </a:rPr>
              <a:t>Acoustic manipulation</a:t>
            </a:r>
          </a:p>
          <a:p>
            <a:endParaRPr lang="en-US" sz="1000" i="1" dirty="0">
              <a:solidFill>
                <a:srgbClr val="5B0503"/>
              </a:solidFill>
            </a:endParaRPr>
          </a:p>
          <a:p>
            <a:endParaRPr lang="en-US" sz="1000" i="1" dirty="0">
              <a:solidFill>
                <a:srgbClr val="5B0503"/>
              </a:solidFill>
            </a:endParaRPr>
          </a:p>
          <a:p>
            <a:r>
              <a:rPr lang="en-US" sz="1000" dirty="0">
                <a:solidFill>
                  <a:srgbClr val="002F5D"/>
                </a:solidFill>
              </a:rPr>
              <a:t>Vocal Categories: </a:t>
            </a:r>
          </a:p>
          <a:p>
            <a:pPr marL="171450" indent="-171450">
              <a:buFont typeface="Arial" panose="020B0604020202020204" pitchFamily="34" charset="0"/>
              <a:buChar char="•"/>
            </a:pPr>
            <a:r>
              <a:rPr lang="en-US" sz="1000" dirty="0">
                <a:solidFill>
                  <a:srgbClr val="002F5D"/>
                </a:solidFill>
              </a:rPr>
              <a:t>Distorted voices (</a:t>
            </a:r>
            <a:r>
              <a:rPr lang="en-US" sz="1000" dirty="0" err="1">
                <a:solidFill>
                  <a:srgbClr val="002F5D"/>
                </a:solidFill>
              </a:rPr>
              <a:t>parkinson’s</a:t>
            </a:r>
            <a:r>
              <a:rPr lang="en-US" sz="1000" dirty="0">
                <a:solidFill>
                  <a:srgbClr val="002F5D"/>
                </a:solidFill>
              </a:rPr>
              <a:t> disease, dysarthria, stuttering, electrolarynx speech, spinocerebellar ataxia, tracheoesophageal speech)</a:t>
            </a:r>
          </a:p>
          <a:p>
            <a:pPr marL="171450" indent="-171450">
              <a:buFont typeface="Arial" panose="020B0604020202020204" pitchFamily="34" charset="0"/>
              <a:buChar char="•"/>
            </a:pPr>
            <a:r>
              <a:rPr lang="en-US" sz="1000" dirty="0">
                <a:solidFill>
                  <a:srgbClr val="002F5D"/>
                </a:solidFill>
              </a:rPr>
              <a:t>Dialects/Accents</a:t>
            </a:r>
          </a:p>
          <a:p>
            <a:pPr marL="171450" indent="-171450">
              <a:buFont typeface="Arial" panose="020B0604020202020204" pitchFamily="34" charset="0"/>
              <a:buChar char="•"/>
            </a:pPr>
            <a:r>
              <a:rPr lang="en-US" sz="1000" dirty="0">
                <a:solidFill>
                  <a:srgbClr val="002F5D"/>
                </a:solidFill>
              </a:rPr>
              <a:t>Acted speech</a:t>
            </a:r>
          </a:p>
          <a:p>
            <a:pPr marL="171450" indent="-171450">
              <a:buFont typeface="Arial" panose="020B0604020202020204" pitchFamily="34" charset="0"/>
              <a:buChar char="•"/>
            </a:pPr>
            <a:r>
              <a:rPr lang="en-US" sz="1000" dirty="0">
                <a:solidFill>
                  <a:srgbClr val="002F5D"/>
                </a:solidFill>
              </a:rPr>
              <a:t>Age</a:t>
            </a:r>
          </a:p>
          <a:p>
            <a:pPr marL="171450" indent="-171450">
              <a:buFont typeface="Arial" panose="020B0604020202020204" pitchFamily="34" charset="0"/>
              <a:buChar char="•"/>
            </a:pPr>
            <a:r>
              <a:rPr lang="en-US" sz="1000" dirty="0">
                <a:solidFill>
                  <a:srgbClr val="002F5D"/>
                </a:solidFill>
              </a:rPr>
              <a:t>Masculinity/femininity; gender identities</a:t>
            </a:r>
          </a:p>
          <a:p>
            <a:pPr marL="171450" indent="-171450">
              <a:buFont typeface="Arial" panose="020B0604020202020204" pitchFamily="34" charset="0"/>
              <a:buChar char="•"/>
            </a:pPr>
            <a:r>
              <a:rPr lang="en-US" sz="1000" dirty="0">
                <a:solidFill>
                  <a:srgbClr val="002F5D"/>
                </a:solidFill>
              </a:rPr>
              <a:t>Vocal fry</a:t>
            </a:r>
          </a:p>
          <a:p>
            <a:endParaRPr lang="en-US" sz="1000" dirty="0">
              <a:solidFill>
                <a:srgbClr val="002F5D"/>
              </a:solidFill>
            </a:endParaRPr>
          </a:p>
          <a:p>
            <a:endParaRPr lang="en-US" sz="1000" dirty="0">
              <a:solidFill>
                <a:srgbClr val="002F5D"/>
              </a:solidFill>
            </a:endParaRPr>
          </a:p>
          <a:p>
            <a:r>
              <a:rPr lang="en-US" sz="1000" dirty="0">
                <a:solidFill>
                  <a:srgbClr val="002F5D"/>
                </a:solidFill>
              </a:rPr>
              <a:t>Measurement: </a:t>
            </a:r>
          </a:p>
          <a:p>
            <a:pPr marL="171450" indent="-171450">
              <a:buFont typeface="Arial" panose="020B0604020202020204" pitchFamily="34" charset="0"/>
              <a:buChar char="•"/>
            </a:pPr>
            <a:r>
              <a:rPr lang="en-US" sz="1000" dirty="0">
                <a:solidFill>
                  <a:srgbClr val="002F5D"/>
                </a:solidFill>
              </a:rPr>
              <a:t>Ratings</a:t>
            </a:r>
          </a:p>
          <a:p>
            <a:pPr marL="171450" indent="-171450">
              <a:buFont typeface="Arial" panose="020B0604020202020204" pitchFamily="34" charset="0"/>
              <a:buChar char="•"/>
            </a:pPr>
            <a:r>
              <a:rPr lang="en-US" sz="1000" dirty="0">
                <a:solidFill>
                  <a:srgbClr val="002F5D"/>
                </a:solidFill>
              </a:rPr>
              <a:t>forced-choice pairwise comparisons</a:t>
            </a:r>
          </a:p>
          <a:p>
            <a:pPr marL="171450" indent="-171450">
              <a:buFont typeface="Arial" panose="020B0604020202020204" pitchFamily="34" charset="0"/>
              <a:buChar char="•"/>
            </a:pPr>
            <a:r>
              <a:rPr lang="en-US" sz="1000" dirty="0">
                <a:solidFill>
                  <a:srgbClr val="002F5D"/>
                </a:solidFill>
              </a:rPr>
              <a:t>…</a:t>
            </a:r>
          </a:p>
          <a:p>
            <a:endParaRPr lang="en-US" sz="1000" i="1" dirty="0">
              <a:solidFill>
                <a:srgbClr val="5B0503"/>
              </a:solidFill>
            </a:endParaRPr>
          </a:p>
        </p:txBody>
      </p:sp>
    </p:spTree>
    <p:extLst>
      <p:ext uri="{BB962C8B-B14F-4D97-AF65-F5344CB8AC3E}">
        <p14:creationId xmlns:p14="http://schemas.microsoft.com/office/powerpoint/2010/main" val="12563820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6" y="398809"/>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Challenges with operationalization</a:t>
            </a:r>
          </a:p>
        </p:txBody>
      </p:sp>
      <p:sp>
        <p:nvSpPr>
          <p:cNvPr id="3" name="Textfeld 2">
            <a:extLst>
              <a:ext uri="{FF2B5EF4-FFF2-40B4-BE49-F238E27FC236}">
                <a16:creationId xmlns:a16="http://schemas.microsoft.com/office/drawing/2014/main" id="{FDE6DFAF-16A9-95E6-D6F1-E75AC6B992C6}"/>
              </a:ext>
            </a:extLst>
          </p:cNvPr>
          <p:cNvSpPr txBox="1"/>
          <p:nvPr/>
        </p:nvSpPr>
        <p:spPr>
          <a:xfrm>
            <a:off x="2597368" y="1333100"/>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Reliability of measurements</a:t>
            </a:r>
          </a:p>
          <a:p>
            <a:pPr algn="ctr"/>
            <a:endParaRPr lang="en-US" sz="1200" dirty="0"/>
          </a:p>
        </p:txBody>
      </p:sp>
      <p:sp>
        <p:nvSpPr>
          <p:cNvPr id="4" name="Textfeld 3">
            <a:extLst>
              <a:ext uri="{FF2B5EF4-FFF2-40B4-BE49-F238E27FC236}">
                <a16:creationId xmlns:a16="http://schemas.microsoft.com/office/drawing/2014/main" id="{617A840D-09A1-03A7-1281-65FD716CE6BB}"/>
              </a:ext>
            </a:extLst>
          </p:cNvPr>
          <p:cNvSpPr txBox="1"/>
          <p:nvPr/>
        </p:nvSpPr>
        <p:spPr>
          <a:xfrm>
            <a:off x="4507747" y="1333100"/>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The </a:t>
            </a:r>
          </a:p>
          <a:p>
            <a:pPr algn="ctr"/>
            <a:r>
              <a:rPr lang="en-US" sz="1200" dirty="0"/>
              <a:t>appropriate scale</a:t>
            </a:r>
          </a:p>
          <a:p>
            <a:pPr algn="ctr"/>
            <a:endParaRPr lang="en-US" sz="1200" dirty="0"/>
          </a:p>
        </p:txBody>
      </p:sp>
      <p:sp>
        <p:nvSpPr>
          <p:cNvPr id="5" name="Textfeld 4">
            <a:extLst>
              <a:ext uri="{FF2B5EF4-FFF2-40B4-BE49-F238E27FC236}">
                <a16:creationId xmlns:a16="http://schemas.microsoft.com/office/drawing/2014/main" id="{5C2D32DE-6091-372B-E1EA-7E123291D977}"/>
              </a:ext>
            </a:extLst>
          </p:cNvPr>
          <p:cNvSpPr txBox="1"/>
          <p:nvPr/>
        </p:nvSpPr>
        <p:spPr>
          <a:xfrm>
            <a:off x="686991" y="1327656"/>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200" dirty="0"/>
              <a:t>How naturalness is explained to the listener (what they should attend to)</a:t>
            </a:r>
          </a:p>
        </p:txBody>
      </p:sp>
      <p:sp>
        <p:nvSpPr>
          <p:cNvPr id="7" name="Textfeld 6">
            <a:extLst>
              <a:ext uri="{FF2B5EF4-FFF2-40B4-BE49-F238E27FC236}">
                <a16:creationId xmlns:a16="http://schemas.microsoft.com/office/drawing/2014/main" id="{2A55AE3B-3FF6-73EA-0FD2-5B41A6A79BD7}"/>
              </a:ext>
            </a:extLst>
          </p:cNvPr>
          <p:cNvSpPr txBox="1"/>
          <p:nvPr/>
        </p:nvSpPr>
        <p:spPr>
          <a:xfrm>
            <a:off x="686990" y="2458984"/>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The precise properties of the voice material</a:t>
            </a:r>
          </a:p>
          <a:p>
            <a:pPr algn="ctr"/>
            <a:endParaRPr lang="en-US" sz="1200" dirty="0"/>
          </a:p>
        </p:txBody>
      </p:sp>
      <p:sp>
        <p:nvSpPr>
          <p:cNvPr id="10" name="Textfeld 9">
            <a:extLst>
              <a:ext uri="{FF2B5EF4-FFF2-40B4-BE49-F238E27FC236}">
                <a16:creationId xmlns:a16="http://schemas.microsoft.com/office/drawing/2014/main" id="{8445D927-9A1D-5C05-D5EC-B517A48D6A12}"/>
              </a:ext>
            </a:extLst>
          </p:cNvPr>
          <p:cNvSpPr txBox="1"/>
          <p:nvPr/>
        </p:nvSpPr>
        <p:spPr>
          <a:xfrm>
            <a:off x="2597368" y="2457114"/>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Potential </a:t>
            </a:r>
          </a:p>
          <a:p>
            <a:pPr algn="ctr"/>
            <a:r>
              <a:rPr lang="en-US" sz="1200" dirty="0"/>
              <a:t>confounds</a:t>
            </a:r>
          </a:p>
          <a:p>
            <a:pPr algn="ctr"/>
            <a:endParaRPr lang="en-US" sz="1200" dirty="0"/>
          </a:p>
        </p:txBody>
      </p:sp>
      <p:sp>
        <p:nvSpPr>
          <p:cNvPr id="11" name="Textfeld 10">
            <a:extLst>
              <a:ext uri="{FF2B5EF4-FFF2-40B4-BE49-F238E27FC236}">
                <a16:creationId xmlns:a16="http://schemas.microsoft.com/office/drawing/2014/main" id="{22B1AAED-9997-6E69-B0CB-076ABFDCCCAF}"/>
              </a:ext>
            </a:extLst>
          </p:cNvPr>
          <p:cNvSpPr txBox="1"/>
          <p:nvPr/>
        </p:nvSpPr>
        <p:spPr>
          <a:xfrm>
            <a:off x="4507747" y="2455244"/>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Insufficient report of empirical details</a:t>
            </a:r>
          </a:p>
          <a:p>
            <a:pPr algn="ctr"/>
            <a:endParaRPr lang="en-US" sz="1200" dirty="0"/>
          </a:p>
        </p:txBody>
      </p:sp>
    </p:spTree>
    <p:extLst>
      <p:ext uri="{BB962C8B-B14F-4D97-AF65-F5344CB8AC3E}">
        <p14:creationId xmlns:p14="http://schemas.microsoft.com/office/powerpoint/2010/main" val="17173475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6" y="398809"/>
            <a:ext cx="807386"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Related concepts</a:t>
            </a:r>
          </a:p>
        </p:txBody>
      </p:sp>
      <p:pic>
        <p:nvPicPr>
          <p:cNvPr id="7" name="Grafik 6">
            <a:extLst>
              <a:ext uri="{FF2B5EF4-FFF2-40B4-BE49-F238E27FC236}">
                <a16:creationId xmlns:a16="http://schemas.microsoft.com/office/drawing/2014/main" id="{4A69F7C1-5D49-4454-86A6-591AB6DE6E38}"/>
              </a:ext>
            </a:extLst>
          </p:cNvPr>
          <p:cNvPicPr>
            <a:picLocks noChangeAspect="1"/>
          </p:cNvPicPr>
          <p:nvPr/>
        </p:nvPicPr>
        <p:blipFill rotWithShape="1">
          <a:blip r:embed="rId3">
            <a:extLst>
              <a:ext uri="{28A0092B-C50C-407E-A947-70E740481C1C}">
                <a14:useLocalDpi xmlns:a14="http://schemas.microsoft.com/office/drawing/2010/main" val="0"/>
              </a:ext>
            </a:extLst>
          </a:blip>
          <a:srcRect l="25098" t="20193" r="26013" b="17951"/>
          <a:stretch/>
        </p:blipFill>
        <p:spPr>
          <a:xfrm>
            <a:off x="1488141" y="208013"/>
            <a:ext cx="4500282" cy="4067099"/>
          </a:xfrm>
          <a:prstGeom prst="rect">
            <a:avLst/>
          </a:prstGeom>
        </p:spPr>
      </p:pic>
    </p:spTree>
    <p:extLst>
      <p:ext uri="{BB962C8B-B14F-4D97-AF65-F5344CB8AC3E}">
        <p14:creationId xmlns:p14="http://schemas.microsoft.com/office/powerpoint/2010/main" val="9489377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1" y="3033280"/>
            <a:ext cx="5998907"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5104318" cy="530915"/>
          </a:xfrm>
          <a:prstGeom prst="rect">
            <a:avLst/>
          </a:prstGeom>
          <a:noFill/>
        </p:spPr>
        <p:txBody>
          <a:bodyPr wrap="square" lIns="0" tIns="0" rIns="0" bIns="0" rtlCol="0">
            <a:noAutofit/>
          </a:bodyPr>
          <a:lstStyle/>
          <a:p>
            <a:r>
              <a:rPr lang="en-US" sz="1600" dirty="0"/>
              <a:t>Lack of exchange between different research domains</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0526545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de-DE" dirty="0"/>
          </a:p>
        </p:txBody>
      </p:sp>
      <p:pic>
        <p:nvPicPr>
          <p:cNvPr id="5" name="Grafik 4">
            <a:extLst>
              <a:ext uri="{FF2B5EF4-FFF2-40B4-BE49-F238E27FC236}">
                <a16:creationId xmlns:a16="http://schemas.microsoft.com/office/drawing/2014/main" id="{60532D47-8C83-446E-978A-6FA7057F344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7179" t="8482" r="21358" b="6438"/>
          <a:stretch/>
        </p:blipFill>
        <p:spPr>
          <a:xfrm>
            <a:off x="891731" y="0"/>
            <a:ext cx="4805062" cy="4434222"/>
          </a:xfrm>
          <a:prstGeom prst="rect">
            <a:avLst/>
          </a:prstGeom>
        </p:spPr>
      </p:pic>
    </p:spTree>
    <p:extLst>
      <p:ext uri="{BB962C8B-B14F-4D97-AF65-F5344CB8AC3E}">
        <p14:creationId xmlns:p14="http://schemas.microsoft.com/office/powerpoint/2010/main" val="10861660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de-DE" dirty="0"/>
          </a:p>
        </p:txBody>
      </p:sp>
      <p:pic>
        <p:nvPicPr>
          <p:cNvPr id="2" name="Grafik 1">
            <a:extLst>
              <a:ext uri="{FF2B5EF4-FFF2-40B4-BE49-F238E27FC236}">
                <a16:creationId xmlns:a16="http://schemas.microsoft.com/office/drawing/2014/main" id="{D31E3750-9714-4E61-8E3E-424FC899E9CF}"/>
              </a:ext>
            </a:extLst>
          </p:cNvPr>
          <p:cNvPicPr>
            <a:picLocks noChangeAspect="1"/>
          </p:cNvPicPr>
          <p:nvPr/>
        </p:nvPicPr>
        <p:blipFill>
          <a:blip r:embed="rId3"/>
          <a:stretch>
            <a:fillRect/>
          </a:stretch>
        </p:blipFill>
        <p:spPr>
          <a:xfrm>
            <a:off x="705614" y="340739"/>
            <a:ext cx="5306768" cy="3931320"/>
          </a:xfrm>
          <a:prstGeom prst="rect">
            <a:avLst/>
          </a:prstGeom>
        </p:spPr>
      </p:pic>
    </p:spTree>
    <p:extLst>
      <p:ext uri="{BB962C8B-B14F-4D97-AF65-F5344CB8AC3E}">
        <p14:creationId xmlns:p14="http://schemas.microsoft.com/office/powerpoint/2010/main" val="3193810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Naturalness  - a rag rug rather than a research field</a:t>
            </a:r>
          </a:p>
        </p:txBody>
      </p:sp>
      <p:pic>
        <p:nvPicPr>
          <p:cNvPr id="4" name="Grafik 3">
            <a:extLst>
              <a:ext uri="{FF2B5EF4-FFF2-40B4-BE49-F238E27FC236}">
                <a16:creationId xmlns:a16="http://schemas.microsoft.com/office/drawing/2014/main" id="{D5B3016A-C8A9-4F78-AF72-CB661B9A8C9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0095" y="889849"/>
            <a:ext cx="5838567" cy="3517911"/>
          </a:xfrm>
          <a:prstGeom prst="rect">
            <a:avLst/>
          </a:prstGeom>
        </p:spPr>
      </p:pic>
    </p:spTree>
    <p:extLst>
      <p:ext uri="{BB962C8B-B14F-4D97-AF65-F5344CB8AC3E}">
        <p14:creationId xmlns:p14="http://schemas.microsoft.com/office/powerpoint/2010/main" val="4141642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Motivation</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pic>
        <p:nvPicPr>
          <p:cNvPr id="4" name="Martin2015-Melone-all">
            <a:hlinkClick r:id="" action="ppaction://media"/>
            <a:extLst>
              <a:ext uri="{FF2B5EF4-FFF2-40B4-BE49-F238E27FC236}">
                <a16:creationId xmlns:a16="http://schemas.microsoft.com/office/drawing/2014/main" id="{A56887E2-8FBC-6E47-EBCF-D8C9C27D63F3}"/>
              </a:ext>
            </a:extLst>
          </p:cNvPr>
          <p:cNvPicPr>
            <a:picLocks noChangeAspect="1"/>
          </p:cNvPicPr>
          <p:nvPr>
            <a:audioFile r:link="rId2"/>
            <p:extLst>
              <p:ext uri="{DAA4B4D4-6D71-4841-9C94-3DE7FCFB9230}">
                <p14:media xmlns:p14="http://schemas.microsoft.com/office/powerpoint/2010/main" r:embed="rId1"/>
              </p:ext>
            </p:extLst>
          </p:nvPr>
        </p:nvPicPr>
        <p:blipFill>
          <a:blip r:embed="rId25"/>
          <a:stretch>
            <a:fillRect/>
          </a:stretch>
        </p:blipFill>
        <p:spPr>
          <a:xfrm>
            <a:off x="5389559" y="1130955"/>
            <a:ext cx="609600" cy="609600"/>
          </a:xfrm>
          <a:prstGeom prst="rect">
            <a:avLst/>
          </a:prstGeom>
        </p:spPr>
      </p:pic>
      <p:pic>
        <p:nvPicPr>
          <p:cNvPr id="5" name="A3-animaltrivia">
            <a:hlinkClick r:id="" action="ppaction://media"/>
            <a:extLst>
              <a:ext uri="{FF2B5EF4-FFF2-40B4-BE49-F238E27FC236}">
                <a16:creationId xmlns:a16="http://schemas.microsoft.com/office/drawing/2014/main" id="{A563E9C3-F7BE-CDF1-8E3C-51F42BA7F9D9}"/>
              </a:ext>
            </a:extLst>
          </p:cNvPr>
          <p:cNvPicPr>
            <a:picLocks noChangeAspect="1"/>
          </p:cNvPicPr>
          <p:nvPr>
            <a:audioFile r:link="rId4"/>
            <p:extLst>
              <p:ext uri="{DAA4B4D4-6D71-4841-9C94-3DE7FCFB9230}">
                <p14:media xmlns:p14="http://schemas.microsoft.com/office/powerpoint/2010/main" r:embed="rId3"/>
              </p:ext>
            </p:extLst>
          </p:nvPr>
        </p:nvPicPr>
        <p:blipFill>
          <a:blip r:embed="rId25"/>
          <a:stretch>
            <a:fillRect/>
          </a:stretch>
        </p:blipFill>
        <p:spPr>
          <a:xfrm>
            <a:off x="803768" y="1061707"/>
            <a:ext cx="609600" cy="609600"/>
          </a:xfrm>
          <a:prstGeom prst="rect">
            <a:avLst/>
          </a:prstGeom>
        </p:spPr>
      </p:pic>
      <p:pic>
        <p:nvPicPr>
          <p:cNvPr id="9" name="E3-animaltrivia">
            <a:hlinkClick r:id="" action="ppaction://media"/>
            <a:extLst>
              <a:ext uri="{FF2B5EF4-FFF2-40B4-BE49-F238E27FC236}">
                <a16:creationId xmlns:a16="http://schemas.microsoft.com/office/drawing/2014/main" id="{BE3C9DED-B96A-5D48-D702-567B34E83585}"/>
              </a:ext>
            </a:extLst>
          </p:cNvPr>
          <p:cNvPicPr>
            <a:picLocks noChangeAspect="1"/>
          </p:cNvPicPr>
          <p:nvPr>
            <a:audioFile r:link="rId6"/>
            <p:extLst>
              <p:ext uri="{DAA4B4D4-6D71-4841-9C94-3DE7FCFB9230}">
                <p14:media xmlns:p14="http://schemas.microsoft.com/office/powerpoint/2010/main" r:embed="rId5"/>
              </p:ext>
            </p:extLst>
          </p:nvPr>
        </p:nvPicPr>
        <p:blipFill>
          <a:blip r:embed="rId25"/>
          <a:stretch>
            <a:fillRect/>
          </a:stretch>
        </p:blipFill>
        <p:spPr>
          <a:xfrm>
            <a:off x="1560115" y="1060120"/>
            <a:ext cx="609600" cy="609600"/>
          </a:xfrm>
          <a:prstGeom prst="rect">
            <a:avLst/>
          </a:prstGeom>
        </p:spPr>
      </p:pic>
      <p:pic>
        <p:nvPicPr>
          <p:cNvPr id="10" name="TTS1_Anger">
            <a:hlinkClick r:id="" action="ppaction://media"/>
            <a:extLst>
              <a:ext uri="{FF2B5EF4-FFF2-40B4-BE49-F238E27FC236}">
                <a16:creationId xmlns:a16="http://schemas.microsoft.com/office/drawing/2014/main" id="{14AB817E-3701-C68B-41F4-5E1082848317}"/>
              </a:ext>
            </a:extLst>
          </p:cNvPr>
          <p:cNvPicPr>
            <a:picLocks noChangeAspect="1"/>
          </p:cNvPicPr>
          <p:nvPr>
            <a:audioFile r:link="rId8"/>
            <p:extLst>
              <p:ext uri="{DAA4B4D4-6D71-4841-9C94-3DE7FCFB9230}">
                <p14:media xmlns:p14="http://schemas.microsoft.com/office/powerpoint/2010/main" r:embed="rId7"/>
              </p:ext>
            </p:extLst>
          </p:nvPr>
        </p:nvPicPr>
        <p:blipFill>
          <a:blip r:embed="rId25"/>
          <a:stretch>
            <a:fillRect/>
          </a:stretch>
        </p:blipFill>
        <p:spPr>
          <a:xfrm>
            <a:off x="3782520" y="3691869"/>
            <a:ext cx="609600" cy="609600"/>
          </a:xfrm>
          <a:prstGeom prst="rect">
            <a:avLst/>
          </a:prstGeom>
        </p:spPr>
      </p:pic>
      <p:pic>
        <p:nvPicPr>
          <p:cNvPr id="11" name="TTS2_Anger">
            <a:hlinkClick r:id="" action="ppaction://media"/>
            <a:extLst>
              <a:ext uri="{FF2B5EF4-FFF2-40B4-BE49-F238E27FC236}">
                <a16:creationId xmlns:a16="http://schemas.microsoft.com/office/drawing/2014/main" id="{ED2DDC23-9246-D342-6455-2C4E6A092689}"/>
              </a:ext>
            </a:extLst>
          </p:cNvPr>
          <p:cNvPicPr>
            <a:picLocks noChangeAspect="1"/>
          </p:cNvPicPr>
          <p:nvPr>
            <a:audioFile r:link="rId10"/>
            <p:extLst>
              <p:ext uri="{DAA4B4D4-6D71-4841-9C94-3DE7FCFB9230}">
                <p14:media xmlns:p14="http://schemas.microsoft.com/office/powerpoint/2010/main" r:embed="rId9"/>
              </p:ext>
            </p:extLst>
          </p:nvPr>
        </p:nvPicPr>
        <p:blipFill>
          <a:blip r:embed="rId25"/>
          <a:stretch>
            <a:fillRect/>
          </a:stretch>
        </p:blipFill>
        <p:spPr>
          <a:xfrm>
            <a:off x="4482436" y="3691869"/>
            <a:ext cx="609600" cy="609600"/>
          </a:xfrm>
          <a:prstGeom prst="rect">
            <a:avLst/>
          </a:prstGeom>
        </p:spPr>
      </p:pic>
      <p:pic>
        <p:nvPicPr>
          <p:cNvPr id="12" name="Actor2_Regular_Anger">
            <a:hlinkClick r:id="" action="ppaction://media"/>
            <a:extLst>
              <a:ext uri="{FF2B5EF4-FFF2-40B4-BE49-F238E27FC236}">
                <a16:creationId xmlns:a16="http://schemas.microsoft.com/office/drawing/2014/main" id="{200042D6-8088-B601-4413-05B1CAC309AD}"/>
              </a:ext>
            </a:extLst>
          </p:cNvPr>
          <p:cNvPicPr>
            <a:picLocks noChangeAspect="1"/>
          </p:cNvPicPr>
          <p:nvPr>
            <a:audioFile r:link="rId12"/>
            <p:extLst>
              <p:ext uri="{DAA4B4D4-6D71-4841-9C94-3DE7FCFB9230}">
                <p14:media xmlns:p14="http://schemas.microsoft.com/office/powerpoint/2010/main" r:embed="rId11"/>
              </p:ext>
            </p:extLst>
          </p:nvPr>
        </p:nvPicPr>
        <p:blipFill>
          <a:blip r:embed="rId25"/>
          <a:stretch>
            <a:fillRect/>
          </a:stretch>
        </p:blipFill>
        <p:spPr>
          <a:xfrm>
            <a:off x="1574690" y="3691869"/>
            <a:ext cx="609600" cy="609600"/>
          </a:xfrm>
          <a:prstGeom prst="rect">
            <a:avLst/>
          </a:prstGeom>
        </p:spPr>
      </p:pic>
      <p:pic>
        <p:nvPicPr>
          <p:cNvPr id="13" name="Actor2_Pleo_Anger">
            <a:hlinkClick r:id="" action="ppaction://media"/>
            <a:extLst>
              <a:ext uri="{FF2B5EF4-FFF2-40B4-BE49-F238E27FC236}">
                <a16:creationId xmlns:a16="http://schemas.microsoft.com/office/drawing/2014/main" id="{7F0D52C6-4ECB-0285-D9D5-B49CF7C7A553}"/>
              </a:ext>
            </a:extLst>
          </p:cNvPr>
          <p:cNvPicPr>
            <a:picLocks noChangeAspect="1"/>
          </p:cNvPicPr>
          <p:nvPr>
            <a:audioFile r:link="rId14"/>
            <p:extLst>
              <p:ext uri="{DAA4B4D4-6D71-4841-9C94-3DE7FCFB9230}">
                <p14:media xmlns:p14="http://schemas.microsoft.com/office/powerpoint/2010/main" r:embed="rId13"/>
              </p:ext>
            </p:extLst>
          </p:nvPr>
        </p:nvPicPr>
        <p:blipFill>
          <a:blip r:embed="rId25"/>
          <a:stretch>
            <a:fillRect/>
          </a:stretch>
        </p:blipFill>
        <p:spPr>
          <a:xfrm>
            <a:off x="2373805" y="3691869"/>
            <a:ext cx="609600" cy="609600"/>
          </a:xfrm>
          <a:prstGeom prst="rect">
            <a:avLst/>
          </a:prstGeom>
        </p:spPr>
      </p:pic>
      <p:pic>
        <p:nvPicPr>
          <p:cNvPr id="14" name="Actor2_Nao_Anger">
            <a:hlinkClick r:id="" action="ppaction://media"/>
            <a:extLst>
              <a:ext uri="{FF2B5EF4-FFF2-40B4-BE49-F238E27FC236}">
                <a16:creationId xmlns:a16="http://schemas.microsoft.com/office/drawing/2014/main" id="{9CB503C9-0F20-6B7B-3D3C-4966BFDF8B8A}"/>
              </a:ext>
            </a:extLst>
          </p:cNvPr>
          <p:cNvPicPr>
            <a:picLocks noChangeAspect="1"/>
          </p:cNvPicPr>
          <p:nvPr>
            <a:audioFile r:link="rId16"/>
            <p:extLst>
              <p:ext uri="{DAA4B4D4-6D71-4841-9C94-3DE7FCFB9230}">
                <p14:media xmlns:p14="http://schemas.microsoft.com/office/powerpoint/2010/main" r:embed="rId15"/>
              </p:ext>
            </p:extLst>
          </p:nvPr>
        </p:nvPicPr>
        <p:blipFill>
          <a:blip r:embed="rId25"/>
          <a:stretch>
            <a:fillRect/>
          </a:stretch>
        </p:blipFill>
        <p:spPr>
          <a:xfrm>
            <a:off x="3082604" y="3691869"/>
            <a:ext cx="609600" cy="609600"/>
          </a:xfrm>
          <a:prstGeom prst="rect">
            <a:avLst/>
          </a:prstGeom>
        </p:spPr>
      </p:pic>
      <p:pic>
        <p:nvPicPr>
          <p:cNvPr id="15" name="Anger_F_B_L1_amenazado">
            <a:hlinkClick r:id="" action="ppaction://media"/>
            <a:extLst>
              <a:ext uri="{FF2B5EF4-FFF2-40B4-BE49-F238E27FC236}">
                <a16:creationId xmlns:a16="http://schemas.microsoft.com/office/drawing/2014/main" id="{6B9A5233-9328-485A-21B5-5E3F7D1554B5}"/>
              </a:ext>
            </a:extLst>
          </p:cNvPr>
          <p:cNvPicPr>
            <a:picLocks noChangeAspect="1"/>
          </p:cNvPicPr>
          <p:nvPr>
            <a:audioFile r:link="rId18"/>
            <p:extLst>
              <p:ext uri="{DAA4B4D4-6D71-4841-9C94-3DE7FCFB9230}">
                <p14:media xmlns:p14="http://schemas.microsoft.com/office/powerpoint/2010/main" r:embed="rId17"/>
              </p:ext>
            </p:extLst>
          </p:nvPr>
        </p:nvPicPr>
        <p:blipFill>
          <a:blip r:embed="rId25"/>
          <a:stretch>
            <a:fillRect/>
          </a:stretch>
        </p:blipFill>
        <p:spPr>
          <a:xfrm>
            <a:off x="3096700" y="2178050"/>
            <a:ext cx="609600" cy="609600"/>
          </a:xfrm>
          <a:prstGeom prst="rect">
            <a:avLst/>
          </a:prstGeom>
        </p:spPr>
      </p:pic>
      <p:pic>
        <p:nvPicPr>
          <p:cNvPr id="16" name="Anger_F_B_L2_amenazado">
            <a:hlinkClick r:id="" action="ppaction://media"/>
            <a:extLst>
              <a:ext uri="{FF2B5EF4-FFF2-40B4-BE49-F238E27FC236}">
                <a16:creationId xmlns:a16="http://schemas.microsoft.com/office/drawing/2014/main" id="{9C62C9D2-95DD-F986-047F-646091F7616D}"/>
              </a:ext>
            </a:extLst>
          </p:cNvPr>
          <p:cNvPicPr>
            <a:picLocks noChangeAspect="1"/>
          </p:cNvPicPr>
          <p:nvPr>
            <a:audioFile r:link="rId20"/>
            <p:extLst>
              <p:ext uri="{DAA4B4D4-6D71-4841-9C94-3DE7FCFB9230}">
                <p14:media xmlns:p14="http://schemas.microsoft.com/office/powerpoint/2010/main" r:embed="rId19"/>
              </p:ext>
            </p:extLst>
          </p:nvPr>
        </p:nvPicPr>
        <p:blipFill>
          <a:blip r:embed="rId25"/>
          <a:stretch>
            <a:fillRect/>
          </a:stretch>
        </p:blipFill>
        <p:spPr>
          <a:xfrm>
            <a:off x="3773981" y="2178050"/>
            <a:ext cx="609600" cy="609600"/>
          </a:xfrm>
          <a:prstGeom prst="rect">
            <a:avLst/>
          </a:prstGeom>
        </p:spPr>
      </p:pic>
      <p:pic>
        <p:nvPicPr>
          <p:cNvPr id="17" name="Anger_F_B_amenazado">
            <a:hlinkClick r:id="" action="ppaction://media"/>
            <a:extLst>
              <a:ext uri="{FF2B5EF4-FFF2-40B4-BE49-F238E27FC236}">
                <a16:creationId xmlns:a16="http://schemas.microsoft.com/office/drawing/2014/main" id="{BC20859C-5616-9BBF-7D61-F629A58DA861}"/>
              </a:ext>
            </a:extLst>
          </p:cNvPr>
          <p:cNvPicPr>
            <a:picLocks noChangeAspect="1"/>
          </p:cNvPicPr>
          <p:nvPr>
            <a:audioFile r:link="rId22"/>
            <p:extLst>
              <p:ext uri="{DAA4B4D4-6D71-4841-9C94-3DE7FCFB9230}">
                <p14:media xmlns:p14="http://schemas.microsoft.com/office/powerpoint/2010/main" r:embed="rId21"/>
              </p:ext>
            </p:extLst>
          </p:nvPr>
        </p:nvPicPr>
        <p:blipFill>
          <a:blip r:embed="rId25"/>
          <a:stretch>
            <a:fillRect/>
          </a:stretch>
        </p:blipFill>
        <p:spPr>
          <a:xfrm>
            <a:off x="2419419" y="2178050"/>
            <a:ext cx="609600" cy="609600"/>
          </a:xfrm>
          <a:prstGeom prst="rect">
            <a:avLst/>
          </a:prstGeom>
        </p:spPr>
      </p:pic>
    </p:spTree>
    <p:extLst>
      <p:ext uri="{BB962C8B-B14F-4D97-AF65-F5344CB8AC3E}">
        <p14:creationId xmlns:p14="http://schemas.microsoft.com/office/powerpoint/2010/main" val="2652226147"/>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4"/>
                </p:tgtEl>
              </p:cMediaNode>
            </p:audio>
            <p:audio>
              <p:cMediaNode vol="80000">
                <p:cTn id="3" fill="hold" display="0">
                  <p:stCondLst>
                    <p:cond delay="indefinite"/>
                  </p:stCondLst>
                  <p:endCondLst>
                    <p:cond evt="onStopAudio" delay="0">
                      <p:tgtEl>
                        <p:sldTgt/>
                      </p:tgtEl>
                    </p:cond>
                  </p:endCondLst>
                </p:cTn>
                <p:tgtEl>
                  <p:spTgt spid="5"/>
                </p:tgtEl>
              </p:cMediaNode>
            </p:audio>
            <p:audio>
              <p:cMediaNode vol="80000">
                <p:cTn id="4" fill="hold" display="0">
                  <p:stCondLst>
                    <p:cond delay="indefinite"/>
                  </p:stCondLst>
                  <p:endCondLst>
                    <p:cond evt="onStopAudio" delay="0">
                      <p:tgtEl>
                        <p:sldTgt/>
                      </p:tgtEl>
                    </p:cond>
                  </p:endCondLst>
                </p:cTn>
                <p:tgtEl>
                  <p:spTgt spid="9"/>
                </p:tgtEl>
              </p:cMediaNode>
            </p:audio>
            <p:audio>
              <p:cMediaNode vol="80000">
                <p:cTn id="5" fill="hold" display="0">
                  <p:stCondLst>
                    <p:cond delay="indefinite"/>
                  </p:stCondLst>
                  <p:endCondLst>
                    <p:cond evt="onStopAudio" delay="0">
                      <p:tgtEl>
                        <p:sldTgt/>
                      </p:tgtEl>
                    </p:cond>
                  </p:endCondLst>
                </p:cTn>
                <p:tgtEl>
                  <p:spTgt spid="10"/>
                </p:tgtEl>
              </p:cMediaNode>
            </p:audio>
            <p:audio>
              <p:cMediaNode vol="80000">
                <p:cTn id="6" fill="hold" display="0">
                  <p:stCondLst>
                    <p:cond delay="indefinite"/>
                  </p:stCondLst>
                  <p:endCondLst>
                    <p:cond evt="onStopAudio" delay="0">
                      <p:tgtEl>
                        <p:sldTgt/>
                      </p:tgtEl>
                    </p:cond>
                  </p:endCondLst>
                </p:cTn>
                <p:tgtEl>
                  <p:spTgt spid="11"/>
                </p:tgtEl>
              </p:cMediaNode>
            </p:audio>
            <p:audio>
              <p:cMediaNode vol="80000">
                <p:cTn id="7" fill="hold" display="0">
                  <p:stCondLst>
                    <p:cond delay="indefinite"/>
                  </p:stCondLst>
                  <p:endCondLst>
                    <p:cond evt="onStopAudio" delay="0">
                      <p:tgtEl>
                        <p:sldTgt/>
                      </p:tgtEl>
                    </p:cond>
                  </p:endCondLst>
                </p:cTn>
                <p:tgtEl>
                  <p:spTgt spid="12"/>
                </p:tgtEl>
              </p:cMediaNode>
            </p:audio>
            <p:audio>
              <p:cMediaNode vol="80000">
                <p:cTn id="8" fill="hold" display="0">
                  <p:stCondLst>
                    <p:cond delay="indefinite"/>
                  </p:stCondLst>
                  <p:endCondLst>
                    <p:cond evt="onStopAudio" delay="0">
                      <p:tgtEl>
                        <p:sldTgt/>
                      </p:tgtEl>
                    </p:cond>
                  </p:endCondLst>
                </p:cTn>
                <p:tgtEl>
                  <p:spTgt spid="13"/>
                </p:tgtEl>
              </p:cMediaNode>
            </p:audio>
            <p:audio>
              <p:cMediaNode vol="80000">
                <p:cTn id="9" fill="hold" display="0">
                  <p:stCondLst>
                    <p:cond delay="indefinite"/>
                  </p:stCondLst>
                  <p:endCondLst>
                    <p:cond evt="onStopAudio" delay="0">
                      <p:tgtEl>
                        <p:sldTgt/>
                      </p:tgtEl>
                    </p:cond>
                  </p:endCondLst>
                </p:cTn>
                <p:tgtEl>
                  <p:spTgt spid="14"/>
                </p:tgtEl>
              </p:cMediaNode>
            </p:audio>
            <p:audio>
              <p:cMediaNode vol="80000">
                <p:cTn id="10" fill="hold" display="0">
                  <p:stCondLst>
                    <p:cond delay="indefinite"/>
                  </p:stCondLst>
                  <p:endCondLst>
                    <p:cond evt="onStopAudio" delay="0">
                      <p:tgtEl>
                        <p:sldTgt/>
                      </p:tgtEl>
                    </p:cond>
                  </p:endCondLst>
                </p:cTn>
                <p:tgtEl>
                  <p:spTgt spid="15"/>
                </p:tgtEl>
              </p:cMediaNode>
            </p:audio>
            <p:audio>
              <p:cMediaNode vol="80000">
                <p:cTn id="11" fill="hold" display="0">
                  <p:stCondLst>
                    <p:cond delay="indefinite"/>
                  </p:stCondLst>
                  <p:endCondLst>
                    <p:cond evt="onStopAudio" delay="0">
                      <p:tgtEl>
                        <p:sldTgt/>
                      </p:tgtEl>
                    </p:cond>
                  </p:endCondLst>
                </p:cTn>
                <p:tgtEl>
                  <p:spTgt spid="16"/>
                </p:tgtEl>
              </p:cMediaNode>
            </p:audio>
            <p:audio>
              <p:cMediaNode vol="80000">
                <p:cTn id="12" fill="hold" display="0">
                  <p:stCondLst>
                    <p:cond delay="indefinite"/>
                  </p:stCondLst>
                  <p:endCondLst>
                    <p:cond evt="onStopAudio" delay="0">
                      <p:tgtEl>
                        <p:sldTgt/>
                      </p:tgtEl>
                    </p:cond>
                  </p:endCondLst>
                </p:cTn>
                <p:tgtEl>
                  <p:spTgt spid="1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How about any integrative works?</a:t>
            </a:r>
          </a:p>
        </p:txBody>
      </p:sp>
      <p:pic>
        <p:nvPicPr>
          <p:cNvPr id="3" name="Grafik 2">
            <a:extLst>
              <a:ext uri="{FF2B5EF4-FFF2-40B4-BE49-F238E27FC236}">
                <a16:creationId xmlns:a16="http://schemas.microsoft.com/office/drawing/2014/main" id="{5F3224C2-8CB4-47A3-940F-FF88DA65D111}"/>
              </a:ext>
            </a:extLst>
          </p:cNvPr>
          <p:cNvPicPr>
            <a:picLocks noChangeAspect="1"/>
          </p:cNvPicPr>
          <p:nvPr/>
        </p:nvPicPr>
        <p:blipFill>
          <a:blip r:embed="rId3"/>
          <a:stretch>
            <a:fillRect/>
          </a:stretch>
        </p:blipFill>
        <p:spPr>
          <a:xfrm>
            <a:off x="200399" y="870038"/>
            <a:ext cx="3447536" cy="1359786"/>
          </a:xfrm>
          <a:prstGeom prst="rect">
            <a:avLst/>
          </a:prstGeom>
          <a:ln>
            <a:solidFill>
              <a:schemeClr val="tx1"/>
            </a:solidFill>
          </a:ln>
        </p:spPr>
      </p:pic>
      <p:pic>
        <p:nvPicPr>
          <p:cNvPr id="7" name="Grafik 6">
            <a:extLst>
              <a:ext uri="{FF2B5EF4-FFF2-40B4-BE49-F238E27FC236}">
                <a16:creationId xmlns:a16="http://schemas.microsoft.com/office/drawing/2014/main" id="{06ADE129-AD90-493E-98DF-2F339A5BA41C}"/>
              </a:ext>
            </a:extLst>
          </p:cNvPr>
          <p:cNvPicPr>
            <a:picLocks noChangeAspect="1"/>
          </p:cNvPicPr>
          <p:nvPr/>
        </p:nvPicPr>
        <p:blipFill>
          <a:blip r:embed="rId4"/>
          <a:stretch>
            <a:fillRect/>
          </a:stretch>
        </p:blipFill>
        <p:spPr>
          <a:xfrm>
            <a:off x="3788627" y="860090"/>
            <a:ext cx="2817344" cy="1893134"/>
          </a:xfrm>
          <a:prstGeom prst="rect">
            <a:avLst/>
          </a:prstGeom>
          <a:ln>
            <a:solidFill>
              <a:schemeClr val="tx1"/>
            </a:solidFill>
          </a:ln>
        </p:spPr>
      </p:pic>
      <p:sp>
        <p:nvSpPr>
          <p:cNvPr id="9" name="Textfeld 8">
            <a:extLst>
              <a:ext uri="{FF2B5EF4-FFF2-40B4-BE49-F238E27FC236}">
                <a16:creationId xmlns:a16="http://schemas.microsoft.com/office/drawing/2014/main" id="{2BFE5142-5DE4-4158-9814-A5E498D2E1DD}"/>
              </a:ext>
            </a:extLst>
          </p:cNvPr>
          <p:cNvSpPr txBox="1"/>
          <p:nvPr/>
        </p:nvSpPr>
        <p:spPr>
          <a:xfrm>
            <a:off x="116724" y="2191404"/>
            <a:ext cx="486030" cy="276999"/>
          </a:xfrm>
          <a:prstGeom prst="rect">
            <a:avLst/>
          </a:prstGeom>
          <a:noFill/>
        </p:spPr>
        <p:txBody>
          <a:bodyPr wrap="none" rtlCol="0">
            <a:spAutoFit/>
          </a:bodyPr>
          <a:lstStyle/>
          <a:p>
            <a:r>
              <a:rPr lang="en-US" sz="1200" dirty="0"/>
              <a:t>2020</a:t>
            </a:r>
          </a:p>
        </p:txBody>
      </p:sp>
      <p:sp>
        <p:nvSpPr>
          <p:cNvPr id="10" name="Textfeld 9">
            <a:extLst>
              <a:ext uri="{FF2B5EF4-FFF2-40B4-BE49-F238E27FC236}">
                <a16:creationId xmlns:a16="http://schemas.microsoft.com/office/drawing/2014/main" id="{C6A0F9D7-8A1E-4570-BE1E-311A671BE4F8}"/>
              </a:ext>
            </a:extLst>
          </p:cNvPr>
          <p:cNvSpPr txBox="1"/>
          <p:nvPr/>
        </p:nvSpPr>
        <p:spPr>
          <a:xfrm>
            <a:off x="6248356" y="3031261"/>
            <a:ext cx="486030" cy="276999"/>
          </a:xfrm>
          <a:prstGeom prst="rect">
            <a:avLst/>
          </a:prstGeom>
          <a:noFill/>
        </p:spPr>
        <p:txBody>
          <a:bodyPr wrap="none" rtlCol="0">
            <a:spAutoFit/>
          </a:bodyPr>
          <a:lstStyle/>
          <a:p>
            <a:r>
              <a:rPr lang="en-US" sz="1200" dirty="0"/>
              <a:t>2021</a:t>
            </a:r>
          </a:p>
        </p:txBody>
      </p:sp>
      <p:sp>
        <p:nvSpPr>
          <p:cNvPr id="11" name="Textfeld 10">
            <a:extLst>
              <a:ext uri="{FF2B5EF4-FFF2-40B4-BE49-F238E27FC236}">
                <a16:creationId xmlns:a16="http://schemas.microsoft.com/office/drawing/2014/main" id="{1A52CB91-352D-4E31-ACF5-174C525057F8}"/>
              </a:ext>
            </a:extLst>
          </p:cNvPr>
          <p:cNvSpPr txBox="1"/>
          <p:nvPr/>
        </p:nvSpPr>
        <p:spPr>
          <a:xfrm>
            <a:off x="6227044" y="2698001"/>
            <a:ext cx="486030" cy="276999"/>
          </a:xfrm>
          <a:prstGeom prst="rect">
            <a:avLst/>
          </a:prstGeom>
          <a:noFill/>
        </p:spPr>
        <p:txBody>
          <a:bodyPr wrap="none" rtlCol="0">
            <a:spAutoFit/>
          </a:bodyPr>
          <a:lstStyle/>
          <a:p>
            <a:r>
              <a:rPr lang="en-US" sz="1200" dirty="0"/>
              <a:t>2023</a:t>
            </a:r>
          </a:p>
        </p:txBody>
      </p:sp>
      <p:pic>
        <p:nvPicPr>
          <p:cNvPr id="12" name="Grafik 11">
            <a:extLst>
              <a:ext uri="{FF2B5EF4-FFF2-40B4-BE49-F238E27FC236}">
                <a16:creationId xmlns:a16="http://schemas.microsoft.com/office/drawing/2014/main" id="{C37E4797-0AA1-4E20-BA9C-2B98B2808A96}"/>
              </a:ext>
            </a:extLst>
          </p:cNvPr>
          <p:cNvPicPr>
            <a:picLocks noChangeAspect="1"/>
          </p:cNvPicPr>
          <p:nvPr/>
        </p:nvPicPr>
        <p:blipFill>
          <a:blip r:embed="rId5"/>
          <a:stretch>
            <a:fillRect/>
          </a:stretch>
        </p:blipFill>
        <p:spPr>
          <a:xfrm>
            <a:off x="613518" y="2545243"/>
            <a:ext cx="1242500" cy="1873272"/>
          </a:xfrm>
          <a:prstGeom prst="rect">
            <a:avLst/>
          </a:prstGeom>
          <a:ln>
            <a:solidFill>
              <a:schemeClr val="tx1"/>
            </a:solidFill>
          </a:ln>
        </p:spPr>
      </p:pic>
      <p:sp>
        <p:nvSpPr>
          <p:cNvPr id="13" name="Textfeld 12">
            <a:extLst>
              <a:ext uri="{FF2B5EF4-FFF2-40B4-BE49-F238E27FC236}">
                <a16:creationId xmlns:a16="http://schemas.microsoft.com/office/drawing/2014/main" id="{4B2637B8-11A8-425D-871D-5A512F02BFA9}"/>
              </a:ext>
            </a:extLst>
          </p:cNvPr>
          <p:cNvSpPr txBox="1"/>
          <p:nvPr/>
        </p:nvSpPr>
        <p:spPr>
          <a:xfrm>
            <a:off x="211257" y="4206776"/>
            <a:ext cx="486030" cy="276999"/>
          </a:xfrm>
          <a:prstGeom prst="rect">
            <a:avLst/>
          </a:prstGeom>
          <a:noFill/>
        </p:spPr>
        <p:txBody>
          <a:bodyPr wrap="none" rtlCol="0">
            <a:spAutoFit/>
          </a:bodyPr>
          <a:lstStyle/>
          <a:p>
            <a:r>
              <a:rPr lang="en-US" sz="1200" dirty="0"/>
              <a:t>2017</a:t>
            </a:r>
          </a:p>
        </p:txBody>
      </p:sp>
      <p:pic>
        <p:nvPicPr>
          <p:cNvPr id="14" name="Grafik 13">
            <a:extLst>
              <a:ext uri="{FF2B5EF4-FFF2-40B4-BE49-F238E27FC236}">
                <a16:creationId xmlns:a16="http://schemas.microsoft.com/office/drawing/2014/main" id="{DC7959EE-3317-45D7-91F3-CF452887583D}"/>
              </a:ext>
            </a:extLst>
          </p:cNvPr>
          <p:cNvPicPr>
            <a:picLocks noChangeAspect="1"/>
          </p:cNvPicPr>
          <p:nvPr/>
        </p:nvPicPr>
        <p:blipFill>
          <a:blip r:embed="rId6"/>
          <a:stretch>
            <a:fillRect/>
          </a:stretch>
        </p:blipFill>
        <p:spPr>
          <a:xfrm>
            <a:off x="2140657" y="3244154"/>
            <a:ext cx="4465314" cy="1191791"/>
          </a:xfrm>
          <a:prstGeom prst="rect">
            <a:avLst/>
          </a:prstGeom>
          <a:ln>
            <a:solidFill>
              <a:schemeClr val="tx1"/>
            </a:solidFill>
          </a:ln>
        </p:spPr>
      </p:pic>
    </p:spTree>
    <p:extLst>
      <p:ext uri="{BB962C8B-B14F-4D97-AF65-F5344CB8AC3E}">
        <p14:creationId xmlns:p14="http://schemas.microsoft.com/office/powerpoint/2010/main" val="23581194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How about any integrative works?</a:t>
            </a:r>
          </a:p>
        </p:txBody>
      </p:sp>
      <p:pic>
        <p:nvPicPr>
          <p:cNvPr id="5" name="Grafik 4">
            <a:extLst>
              <a:ext uri="{FF2B5EF4-FFF2-40B4-BE49-F238E27FC236}">
                <a16:creationId xmlns:a16="http://schemas.microsoft.com/office/drawing/2014/main" id="{30F916AE-40CC-407D-AC87-E3F66D4B65F1}"/>
              </a:ext>
            </a:extLst>
          </p:cNvPr>
          <p:cNvPicPr>
            <a:picLocks noChangeAspect="1"/>
          </p:cNvPicPr>
          <p:nvPr/>
        </p:nvPicPr>
        <p:blipFill>
          <a:blip r:embed="rId3"/>
          <a:stretch>
            <a:fillRect/>
          </a:stretch>
        </p:blipFill>
        <p:spPr>
          <a:xfrm>
            <a:off x="340095" y="1184609"/>
            <a:ext cx="5864872" cy="2397791"/>
          </a:xfrm>
          <a:prstGeom prst="rect">
            <a:avLst/>
          </a:prstGeom>
          <a:ln>
            <a:solidFill>
              <a:schemeClr val="tx1"/>
            </a:solidFill>
          </a:ln>
        </p:spPr>
      </p:pic>
      <p:sp>
        <p:nvSpPr>
          <p:cNvPr id="10" name="Textfeld 9">
            <a:extLst>
              <a:ext uri="{FF2B5EF4-FFF2-40B4-BE49-F238E27FC236}">
                <a16:creationId xmlns:a16="http://schemas.microsoft.com/office/drawing/2014/main" id="{C6A0F9D7-8A1E-4570-BE1E-311A671BE4F8}"/>
              </a:ext>
            </a:extLst>
          </p:cNvPr>
          <p:cNvSpPr txBox="1"/>
          <p:nvPr/>
        </p:nvSpPr>
        <p:spPr>
          <a:xfrm>
            <a:off x="5827297" y="3539441"/>
            <a:ext cx="486030" cy="276999"/>
          </a:xfrm>
          <a:prstGeom prst="rect">
            <a:avLst/>
          </a:prstGeom>
          <a:noFill/>
        </p:spPr>
        <p:txBody>
          <a:bodyPr wrap="none" rtlCol="0">
            <a:spAutoFit/>
          </a:bodyPr>
          <a:lstStyle/>
          <a:p>
            <a:r>
              <a:rPr lang="en-US" sz="1200" dirty="0"/>
              <a:t>2023</a:t>
            </a:r>
          </a:p>
        </p:txBody>
      </p:sp>
    </p:spTree>
    <p:extLst>
      <p:ext uri="{BB962C8B-B14F-4D97-AF65-F5344CB8AC3E}">
        <p14:creationId xmlns:p14="http://schemas.microsoft.com/office/powerpoint/2010/main" val="31944773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1" y="3033280"/>
            <a:ext cx="5998907"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5104318" cy="530915"/>
          </a:xfrm>
          <a:prstGeom prst="rect">
            <a:avLst/>
          </a:prstGeom>
          <a:noFill/>
        </p:spPr>
        <p:txBody>
          <a:bodyPr wrap="square" lIns="0" tIns="0" rIns="0" bIns="0" rtlCol="0">
            <a:noAutofit/>
          </a:bodyPr>
          <a:lstStyle/>
          <a:p>
            <a:r>
              <a:rPr lang="en-US" sz="1600" dirty="0"/>
              <a:t>Insufficient anchoring in voice perception theory</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348017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D99B13-347D-08EB-6CF1-ABD628BD41B5}"/>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A3BDAED6-C640-B3E7-F727-8886A7BF8CB4}"/>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71E7A699-6F2F-2C93-B60A-1DBA1728BA41}"/>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996740D7-C38F-D083-7CAB-2BFCD1CC14D7}"/>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Understanding voice perception</a:t>
            </a:r>
          </a:p>
        </p:txBody>
      </p:sp>
      <p:sp>
        <p:nvSpPr>
          <p:cNvPr id="10" name="Textfeld 9">
            <a:extLst>
              <a:ext uri="{FF2B5EF4-FFF2-40B4-BE49-F238E27FC236}">
                <a16:creationId xmlns:a16="http://schemas.microsoft.com/office/drawing/2014/main" id="{77CEF720-2F7A-FBD5-A1EA-AB491EFD1C67}"/>
              </a:ext>
            </a:extLst>
          </p:cNvPr>
          <p:cNvSpPr txBox="1"/>
          <p:nvPr/>
        </p:nvSpPr>
        <p:spPr>
          <a:xfrm>
            <a:off x="4857488" y="4111563"/>
            <a:ext cx="1217000" cy="276999"/>
          </a:xfrm>
          <a:prstGeom prst="rect">
            <a:avLst/>
          </a:prstGeom>
          <a:noFill/>
        </p:spPr>
        <p:txBody>
          <a:bodyPr wrap="none" rtlCol="0">
            <a:spAutoFit/>
          </a:bodyPr>
          <a:lstStyle/>
          <a:p>
            <a:r>
              <a:rPr lang="en-US" sz="1200" dirty="0"/>
              <a:t>Belin et al (2011)</a:t>
            </a:r>
          </a:p>
        </p:txBody>
      </p:sp>
      <p:pic>
        <p:nvPicPr>
          <p:cNvPr id="4" name="Grafik 3">
            <a:extLst>
              <a:ext uri="{FF2B5EF4-FFF2-40B4-BE49-F238E27FC236}">
                <a16:creationId xmlns:a16="http://schemas.microsoft.com/office/drawing/2014/main" id="{40CC9338-0422-7F04-214F-562EDC54905E}"/>
              </a:ext>
            </a:extLst>
          </p:cNvPr>
          <p:cNvPicPr>
            <a:picLocks noChangeAspect="1"/>
          </p:cNvPicPr>
          <p:nvPr/>
        </p:nvPicPr>
        <p:blipFill>
          <a:blip r:embed="rId3"/>
          <a:stretch>
            <a:fillRect/>
          </a:stretch>
        </p:blipFill>
        <p:spPr>
          <a:xfrm>
            <a:off x="756517" y="963373"/>
            <a:ext cx="5344966" cy="3093982"/>
          </a:xfrm>
          <a:prstGeom prst="rect">
            <a:avLst/>
          </a:prstGeom>
        </p:spPr>
      </p:pic>
    </p:spTree>
    <p:extLst>
      <p:ext uri="{BB962C8B-B14F-4D97-AF65-F5344CB8AC3E}">
        <p14:creationId xmlns:p14="http://schemas.microsoft.com/office/powerpoint/2010/main" val="32377657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1AF3D6-CF10-D79A-AA95-3EECA34CD8D4}"/>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7BA180D5-980C-01A6-3963-259705873A1C}"/>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9E4D4131-9BE1-665B-B3C2-DA68EFD2757F}"/>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4D96646D-E5D0-17E4-3E39-C2C9454807FD}"/>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Understanding voice perception</a:t>
            </a:r>
          </a:p>
        </p:txBody>
      </p:sp>
      <p:sp>
        <p:nvSpPr>
          <p:cNvPr id="3" name="Textfeld 2">
            <a:extLst>
              <a:ext uri="{FF2B5EF4-FFF2-40B4-BE49-F238E27FC236}">
                <a16:creationId xmlns:a16="http://schemas.microsoft.com/office/drawing/2014/main" id="{3C8CC951-F7DC-AF19-1CD6-C3B9038A5C5A}"/>
              </a:ext>
            </a:extLst>
          </p:cNvPr>
          <p:cNvSpPr txBox="1"/>
          <p:nvPr/>
        </p:nvSpPr>
        <p:spPr>
          <a:xfrm>
            <a:off x="2597368" y="1333800"/>
            <a:ext cx="1663263" cy="64633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Are voices special?</a:t>
            </a:r>
          </a:p>
          <a:p>
            <a:pPr algn="ctr"/>
            <a:endParaRPr lang="en-US" sz="1200" dirty="0"/>
          </a:p>
        </p:txBody>
      </p:sp>
      <p:sp>
        <p:nvSpPr>
          <p:cNvPr id="5" name="Textfeld 4">
            <a:extLst>
              <a:ext uri="{FF2B5EF4-FFF2-40B4-BE49-F238E27FC236}">
                <a16:creationId xmlns:a16="http://schemas.microsoft.com/office/drawing/2014/main" id="{06FDEF6E-97D9-9228-8914-ACF78A799FDB}"/>
              </a:ext>
            </a:extLst>
          </p:cNvPr>
          <p:cNvSpPr txBox="1"/>
          <p:nvPr/>
        </p:nvSpPr>
        <p:spPr>
          <a:xfrm>
            <a:off x="865789" y="2571750"/>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Are </a:t>
            </a:r>
            <a:r>
              <a:rPr lang="en-US" sz="1200" dirty="0">
                <a:solidFill>
                  <a:srgbClr val="C00000"/>
                </a:solidFill>
              </a:rPr>
              <a:t>human</a:t>
            </a:r>
            <a:r>
              <a:rPr lang="en-US" sz="1200" dirty="0"/>
              <a:t> voices special?</a:t>
            </a:r>
          </a:p>
          <a:p>
            <a:pPr algn="ctr"/>
            <a:endParaRPr lang="en-US" sz="1200" dirty="0"/>
          </a:p>
        </p:txBody>
      </p:sp>
      <p:sp>
        <p:nvSpPr>
          <p:cNvPr id="7" name="Textfeld 6">
            <a:extLst>
              <a:ext uri="{FF2B5EF4-FFF2-40B4-BE49-F238E27FC236}">
                <a16:creationId xmlns:a16="http://schemas.microsoft.com/office/drawing/2014/main" id="{96ED7EB8-DA7A-B247-0F8D-003065EFAB6B}"/>
              </a:ext>
            </a:extLst>
          </p:cNvPr>
          <p:cNvSpPr txBox="1"/>
          <p:nvPr/>
        </p:nvSpPr>
        <p:spPr>
          <a:xfrm>
            <a:off x="2597368" y="2579901"/>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Are </a:t>
            </a:r>
            <a:r>
              <a:rPr lang="en-US" sz="1200" dirty="0">
                <a:solidFill>
                  <a:srgbClr val="C00000"/>
                </a:solidFill>
              </a:rPr>
              <a:t>natural</a:t>
            </a:r>
            <a:r>
              <a:rPr lang="en-US" sz="1200" dirty="0"/>
              <a:t> voices special?</a:t>
            </a:r>
          </a:p>
          <a:p>
            <a:pPr algn="ctr"/>
            <a:endParaRPr lang="en-US" sz="1200" dirty="0"/>
          </a:p>
        </p:txBody>
      </p:sp>
      <p:sp>
        <p:nvSpPr>
          <p:cNvPr id="9" name="Textfeld 8">
            <a:extLst>
              <a:ext uri="{FF2B5EF4-FFF2-40B4-BE49-F238E27FC236}">
                <a16:creationId xmlns:a16="http://schemas.microsoft.com/office/drawing/2014/main" id="{CDC3556C-CC3F-4315-78DF-26BA1DE3DEC7}"/>
              </a:ext>
            </a:extLst>
          </p:cNvPr>
          <p:cNvSpPr txBox="1"/>
          <p:nvPr/>
        </p:nvSpPr>
        <p:spPr>
          <a:xfrm>
            <a:off x="4328948" y="2571750"/>
            <a:ext cx="1663263"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Are </a:t>
            </a:r>
            <a:r>
              <a:rPr lang="en-US" sz="1200" dirty="0">
                <a:solidFill>
                  <a:srgbClr val="C00000"/>
                </a:solidFill>
              </a:rPr>
              <a:t>healthy</a:t>
            </a:r>
            <a:r>
              <a:rPr lang="en-US" sz="1200" dirty="0"/>
              <a:t> voices special?</a:t>
            </a:r>
          </a:p>
          <a:p>
            <a:pPr algn="ctr"/>
            <a:endParaRPr lang="en-US" sz="1200" dirty="0"/>
          </a:p>
        </p:txBody>
      </p:sp>
    </p:spTree>
    <p:extLst>
      <p:ext uri="{BB962C8B-B14F-4D97-AF65-F5344CB8AC3E}">
        <p14:creationId xmlns:p14="http://schemas.microsoft.com/office/powerpoint/2010/main" val="3044823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AEAA37-2D1D-6730-7B93-6916C06619F3}"/>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112C4A7F-4309-9F48-D203-4262A10874E6}"/>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D9C38FF1-9D22-3987-839F-8612F54C936A}"/>
              </a:ext>
            </a:extLst>
          </p:cNvPr>
          <p:cNvSpPr>
            <a:spLocks noGrp="1"/>
          </p:cNvSpPr>
          <p:nvPr>
            <p:ph type="body" sz="quarter" idx="11"/>
          </p:nvPr>
        </p:nvSpPr>
        <p:spPr/>
        <p:txBody>
          <a:bodyPr/>
          <a:lstStyle/>
          <a:p>
            <a:endParaRPr lang="en-US" dirty="0"/>
          </a:p>
        </p:txBody>
      </p:sp>
      <p:sp>
        <p:nvSpPr>
          <p:cNvPr id="4" name="Textfeld 3">
            <a:extLst>
              <a:ext uri="{FF2B5EF4-FFF2-40B4-BE49-F238E27FC236}">
                <a16:creationId xmlns:a16="http://schemas.microsoft.com/office/drawing/2014/main" id="{0886C381-4DC2-7961-9D5A-9A7B8681ADE8}"/>
              </a:ext>
            </a:extLst>
          </p:cNvPr>
          <p:cNvSpPr txBox="1"/>
          <p:nvPr/>
        </p:nvSpPr>
        <p:spPr>
          <a:xfrm>
            <a:off x="362228" y="552215"/>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(1) Human-likeness-based naturalness</a:t>
            </a:r>
          </a:p>
        </p:txBody>
      </p:sp>
      <p:sp>
        <p:nvSpPr>
          <p:cNvPr id="10" name="Textfeld 9">
            <a:extLst>
              <a:ext uri="{FF2B5EF4-FFF2-40B4-BE49-F238E27FC236}">
                <a16:creationId xmlns:a16="http://schemas.microsoft.com/office/drawing/2014/main" id="{AE6D79D2-7D11-369C-2089-25C9CE924B52}"/>
              </a:ext>
            </a:extLst>
          </p:cNvPr>
          <p:cNvSpPr txBox="1"/>
          <p:nvPr/>
        </p:nvSpPr>
        <p:spPr>
          <a:xfrm>
            <a:off x="3700771" y="552214"/>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(2) Deviation-based-naturalness</a:t>
            </a:r>
          </a:p>
        </p:txBody>
      </p:sp>
      <p:sp>
        <p:nvSpPr>
          <p:cNvPr id="11" name="Textfeld 10">
            <a:extLst>
              <a:ext uri="{FF2B5EF4-FFF2-40B4-BE49-F238E27FC236}">
                <a16:creationId xmlns:a16="http://schemas.microsoft.com/office/drawing/2014/main" id="{8E751961-E0CF-7B8E-25FC-1618A2A47B8A}"/>
              </a:ext>
            </a:extLst>
          </p:cNvPr>
          <p:cNvSpPr txBox="1"/>
          <p:nvPr/>
        </p:nvSpPr>
        <p:spPr>
          <a:xfrm>
            <a:off x="906960" y="1378035"/>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Human-likeness i.e. resemblance to real human voice</a:t>
            </a:r>
          </a:p>
          <a:p>
            <a:pPr algn="ctr"/>
            <a:endParaRPr lang="en-US" sz="1200" dirty="0"/>
          </a:p>
        </p:txBody>
      </p:sp>
      <p:sp>
        <p:nvSpPr>
          <p:cNvPr id="12" name="Textfeld 11">
            <a:extLst>
              <a:ext uri="{FF2B5EF4-FFF2-40B4-BE49-F238E27FC236}">
                <a16:creationId xmlns:a16="http://schemas.microsoft.com/office/drawing/2014/main" id="{EA48100E-7ABC-B97D-E368-3149BE27D957}"/>
              </a:ext>
            </a:extLst>
          </p:cNvPr>
          <p:cNvSpPr txBox="1"/>
          <p:nvPr/>
        </p:nvSpPr>
        <p:spPr>
          <a:xfrm>
            <a:off x="4287777" y="1378035"/>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200" dirty="0"/>
              <a:t>Deviation from an exemplar/reference/ expectation/model that represents maximum naturalness </a:t>
            </a:r>
          </a:p>
        </p:txBody>
      </p:sp>
      <p:sp>
        <p:nvSpPr>
          <p:cNvPr id="13" name="Textfeld 12">
            <a:extLst>
              <a:ext uri="{FF2B5EF4-FFF2-40B4-BE49-F238E27FC236}">
                <a16:creationId xmlns:a16="http://schemas.microsoft.com/office/drawing/2014/main" id="{6BE1721B-F8F5-D67A-1F89-CDED951BDC2E}"/>
              </a:ext>
            </a:extLst>
          </p:cNvPr>
          <p:cNvSpPr txBox="1"/>
          <p:nvPr/>
        </p:nvSpPr>
        <p:spPr>
          <a:xfrm>
            <a:off x="2834125" y="1755061"/>
            <a:ext cx="1189749" cy="261610"/>
          </a:xfrm>
          <a:prstGeom prst="rect">
            <a:avLst/>
          </a:prstGeom>
          <a:noFill/>
        </p:spPr>
        <p:txBody>
          <a:bodyPr wrap="none" rtlCol="0">
            <a:spAutoFit/>
          </a:bodyPr>
          <a:lstStyle/>
          <a:p>
            <a:r>
              <a:rPr lang="en-US" sz="1100" dirty="0"/>
              <a:t>Conceptualization</a:t>
            </a:r>
          </a:p>
        </p:txBody>
      </p:sp>
      <p:sp>
        <p:nvSpPr>
          <p:cNvPr id="14" name="Textfeld 13">
            <a:extLst>
              <a:ext uri="{FF2B5EF4-FFF2-40B4-BE49-F238E27FC236}">
                <a16:creationId xmlns:a16="http://schemas.microsoft.com/office/drawing/2014/main" id="{30510D51-E678-F819-7A7A-FFA291964AD4}"/>
              </a:ext>
            </a:extLst>
          </p:cNvPr>
          <p:cNvSpPr txBox="1"/>
          <p:nvPr/>
        </p:nvSpPr>
        <p:spPr>
          <a:xfrm>
            <a:off x="906960" y="2853559"/>
            <a:ext cx="5044080" cy="1384995"/>
          </a:xfrm>
          <a:prstGeom prst="rect">
            <a:avLst/>
          </a:prstGeom>
          <a:noFill/>
        </p:spPr>
        <p:txBody>
          <a:bodyPr wrap="square" rtlCol="0">
            <a:spAutoFit/>
          </a:bodyPr>
          <a:lstStyle/>
          <a:p>
            <a:pPr marL="285750" indent="-285750">
              <a:buFont typeface="Arial" panose="020B0604020202020204" pitchFamily="34" charset="0"/>
              <a:buChar char="•"/>
            </a:pPr>
            <a:r>
              <a:rPr lang="en-US" sz="1200" dirty="0"/>
              <a:t>Is the perception between human and non-human voices categorical?</a:t>
            </a:r>
          </a:p>
          <a:p>
            <a:pPr marL="285750" indent="-285750">
              <a:buFont typeface="Arial" panose="020B0604020202020204" pitchFamily="34" charset="0"/>
              <a:buChar char="•"/>
            </a:pPr>
            <a:r>
              <a:rPr lang="en-US" sz="1200" dirty="0"/>
              <a:t>Do similar rules/patterns apply to naturalness variation within human voices compared to human/non-human voices?</a:t>
            </a:r>
          </a:p>
          <a:p>
            <a:pPr marL="285750" indent="-285750">
              <a:buFont typeface="Arial" panose="020B0604020202020204" pitchFamily="34" charset="0"/>
              <a:buChar char="•"/>
            </a:pPr>
            <a:r>
              <a:rPr lang="en-US" sz="1200" dirty="0"/>
              <a:t>How does naturalness affect the processing in the brain?</a:t>
            </a:r>
          </a:p>
          <a:p>
            <a:pPr marL="285750" indent="-285750">
              <a:buFont typeface="Arial" panose="020B0604020202020204" pitchFamily="34" charset="0"/>
              <a:buChar char="•"/>
            </a:pPr>
            <a:r>
              <a:rPr lang="en-US" sz="1200" dirty="0"/>
              <a:t>Which role does experience play? / adaptability</a:t>
            </a:r>
          </a:p>
          <a:p>
            <a:pPr marL="285750" indent="-285750">
              <a:buFont typeface="Arial" panose="020B0604020202020204" pitchFamily="34" charset="0"/>
              <a:buChar char="•"/>
            </a:pPr>
            <a:r>
              <a:rPr lang="en-US" sz="1200" dirty="0"/>
              <a:t>Does reduced naturalness due to stimulus manipulation have implications for ecological validity?</a:t>
            </a:r>
          </a:p>
        </p:txBody>
      </p:sp>
    </p:spTree>
    <p:extLst>
      <p:ext uri="{BB962C8B-B14F-4D97-AF65-F5344CB8AC3E}">
        <p14:creationId xmlns:p14="http://schemas.microsoft.com/office/powerpoint/2010/main" val="2918204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D1DC4A-4115-44AD-88D0-71C73B02AC84}"/>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20399F53-FDA3-63A0-CAC3-49B5A0117E7E}"/>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DFFCECCC-6859-04F3-1C27-E379B949E23F}"/>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Interim summary: </a:t>
            </a:r>
          </a:p>
        </p:txBody>
      </p:sp>
      <p:sp>
        <p:nvSpPr>
          <p:cNvPr id="6" name="Textplatzhalter 5">
            <a:extLst>
              <a:ext uri="{FF2B5EF4-FFF2-40B4-BE49-F238E27FC236}">
                <a16:creationId xmlns:a16="http://schemas.microsoft.com/office/drawing/2014/main" id="{83C05C71-BF77-C6BE-BDD6-7C752FEEE73B}"/>
              </a:ext>
            </a:extLst>
          </p:cNvPr>
          <p:cNvSpPr>
            <a:spLocks noGrp="1"/>
          </p:cNvSpPr>
          <p:nvPr>
            <p:ph type="body" sz="quarter" idx="11"/>
          </p:nvPr>
        </p:nvSpPr>
        <p:spPr/>
        <p:txBody>
          <a:bodyPr/>
          <a:lstStyle/>
          <a:p>
            <a:endParaRPr lang="en-US" dirty="0"/>
          </a:p>
        </p:txBody>
      </p:sp>
      <p:sp>
        <p:nvSpPr>
          <p:cNvPr id="5" name="Textfeld 4">
            <a:extLst>
              <a:ext uri="{FF2B5EF4-FFF2-40B4-BE49-F238E27FC236}">
                <a16:creationId xmlns:a16="http://schemas.microsoft.com/office/drawing/2014/main" id="{42C8E3B2-0B80-0BF9-ADB6-719968508CBE}"/>
              </a:ext>
            </a:extLst>
          </p:cNvPr>
          <p:cNvSpPr txBox="1"/>
          <p:nvPr/>
        </p:nvSpPr>
        <p:spPr>
          <a:xfrm>
            <a:off x="340096" y="961697"/>
            <a:ext cx="6305070" cy="1200329"/>
          </a:xfrm>
          <a:prstGeom prst="rect">
            <a:avLst/>
          </a:prstGeom>
          <a:noFill/>
        </p:spPr>
        <p:txBody>
          <a:bodyPr wrap="square" rtlCol="0">
            <a:spAutoFit/>
          </a:bodyPr>
          <a:lstStyle/>
          <a:p>
            <a:pPr marL="342900" indent="-342900">
              <a:buFont typeface="+mj-lt"/>
              <a:buAutoNum type="arabicParenBoth"/>
            </a:pPr>
            <a:r>
              <a:rPr lang="en-US" dirty="0"/>
              <a:t>Conceptual </a:t>
            </a:r>
            <a:r>
              <a:rPr lang="en-US" dirty="0" err="1"/>
              <a:t>underspecification</a:t>
            </a:r>
            <a:endParaRPr lang="en-US" dirty="0"/>
          </a:p>
          <a:p>
            <a:pPr marL="342900" indent="-342900">
              <a:buFont typeface="+mj-lt"/>
              <a:buAutoNum type="arabicParenBoth"/>
            </a:pPr>
            <a:r>
              <a:rPr lang="en-US" dirty="0"/>
              <a:t>Inconsistent operationalization</a:t>
            </a:r>
          </a:p>
          <a:p>
            <a:pPr marL="342900" indent="-342900">
              <a:buFont typeface="+mj-lt"/>
              <a:buAutoNum type="arabicParenBoth"/>
            </a:pPr>
            <a:r>
              <a:rPr lang="en-US" dirty="0"/>
              <a:t>Lack of exchange between different research domains</a:t>
            </a:r>
          </a:p>
          <a:p>
            <a:pPr marL="342900" indent="-342900">
              <a:buFont typeface="+mj-lt"/>
              <a:buAutoNum type="arabicParenBoth"/>
            </a:pPr>
            <a:r>
              <a:rPr lang="en-US" dirty="0"/>
              <a:t>Insufficient anchoring in voice perception theory</a:t>
            </a:r>
          </a:p>
        </p:txBody>
      </p:sp>
      <p:sp>
        <p:nvSpPr>
          <p:cNvPr id="7" name="Textfeld 6">
            <a:extLst>
              <a:ext uri="{FF2B5EF4-FFF2-40B4-BE49-F238E27FC236}">
                <a16:creationId xmlns:a16="http://schemas.microsoft.com/office/drawing/2014/main" id="{FD65CA13-2573-5574-2588-541F4372410A}"/>
              </a:ext>
            </a:extLst>
          </p:cNvPr>
          <p:cNvSpPr txBox="1"/>
          <p:nvPr/>
        </p:nvSpPr>
        <p:spPr>
          <a:xfrm>
            <a:off x="340096" y="2840733"/>
            <a:ext cx="6305070" cy="954107"/>
          </a:xfrm>
          <a:prstGeom prst="rect">
            <a:avLst/>
          </a:prstGeom>
          <a:noFill/>
        </p:spPr>
        <p:txBody>
          <a:bodyPr wrap="square" rtlCol="0">
            <a:spAutoFit/>
          </a:bodyPr>
          <a:lstStyle/>
          <a:p>
            <a:pPr marL="285750" indent="-285750">
              <a:buFont typeface="Wingdings" panose="05000000000000000000" pitchFamily="2" charset="2"/>
              <a:buChar char="Ø"/>
            </a:pPr>
            <a:r>
              <a:rPr lang="en-US" sz="1400" dirty="0"/>
              <a:t>Precluded a systematic understanding of vocal naturalness</a:t>
            </a:r>
          </a:p>
          <a:p>
            <a:pPr marL="285750" indent="-285750">
              <a:buFont typeface="Wingdings" panose="05000000000000000000" pitchFamily="2" charset="2"/>
              <a:buChar char="Ø"/>
            </a:pPr>
            <a:r>
              <a:rPr lang="en-US" sz="1400" dirty="0"/>
              <a:t>Impeded the visibility of this research to a wider readership</a:t>
            </a:r>
          </a:p>
          <a:p>
            <a:pPr marL="285750" indent="-285750">
              <a:buFont typeface="Wingdings" panose="05000000000000000000" pitchFamily="2" charset="2"/>
              <a:buChar char="Ø"/>
            </a:pPr>
            <a:r>
              <a:rPr lang="en-US" sz="1400" dirty="0"/>
              <a:t>Has kept us from asking some crucial research questions</a:t>
            </a:r>
          </a:p>
          <a:p>
            <a:pPr marL="285750" indent="-285750">
              <a:buFont typeface="Wingdings" panose="05000000000000000000" pitchFamily="2" charset="2"/>
              <a:buChar char="Ø"/>
            </a:pPr>
            <a:r>
              <a:rPr lang="en-US" sz="1400" dirty="0"/>
              <a:t>Has led to a divergence between theory and </a:t>
            </a:r>
            <a:r>
              <a:rPr lang="en-US" sz="1400" dirty="0" err="1"/>
              <a:t>practise</a:t>
            </a:r>
            <a:endParaRPr lang="en-US" sz="1400" dirty="0"/>
          </a:p>
        </p:txBody>
      </p:sp>
    </p:spTree>
    <p:extLst>
      <p:ext uri="{BB962C8B-B14F-4D97-AF65-F5344CB8AC3E}">
        <p14:creationId xmlns:p14="http://schemas.microsoft.com/office/powerpoint/2010/main" val="3586147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1" y="3033280"/>
            <a:ext cx="5998907"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5104318" cy="530915"/>
          </a:xfrm>
          <a:prstGeom prst="rect">
            <a:avLst/>
          </a:prstGeom>
          <a:noFill/>
        </p:spPr>
        <p:txBody>
          <a:bodyPr wrap="square" lIns="0" tIns="0" rIns="0" bIns="0" rtlCol="0">
            <a:noAutofit/>
          </a:bodyPr>
          <a:lstStyle/>
          <a:p>
            <a:r>
              <a:rPr lang="en-US" sz="1600" dirty="0"/>
              <a:t>What we know about voice naturalness so far…</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1018483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Is naturalness always better? – not necessarily</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sp>
        <p:nvSpPr>
          <p:cNvPr id="9" name="Textfeld 8">
            <a:extLst>
              <a:ext uri="{FF2B5EF4-FFF2-40B4-BE49-F238E27FC236}">
                <a16:creationId xmlns:a16="http://schemas.microsoft.com/office/drawing/2014/main" id="{71AE96A2-79E8-4A82-B215-70D7814C4090}"/>
              </a:ext>
            </a:extLst>
          </p:cNvPr>
          <p:cNvSpPr txBox="1"/>
          <p:nvPr/>
        </p:nvSpPr>
        <p:spPr>
          <a:xfrm>
            <a:off x="340095" y="961697"/>
            <a:ext cx="6305070" cy="3354765"/>
          </a:xfrm>
          <a:prstGeom prst="rect">
            <a:avLst/>
          </a:prstGeom>
          <a:noFill/>
        </p:spPr>
        <p:txBody>
          <a:bodyPr wrap="square" rtlCol="0">
            <a:spAutoFit/>
          </a:bodyPr>
          <a:lstStyle/>
          <a:p>
            <a:endParaRPr lang="en-US" sz="1400" dirty="0"/>
          </a:p>
          <a:p>
            <a:pPr marL="285750" indent="-285750">
              <a:buFont typeface="Arial" panose="020B0604020202020204" pitchFamily="34" charset="0"/>
              <a:buChar char="•"/>
            </a:pPr>
            <a:r>
              <a:rPr lang="en-US" sz="1400" dirty="0"/>
              <a:t>rated as more likeable, trustworthy, intelligible, </a:t>
            </a:r>
            <a:r>
              <a:rPr lang="en-US" sz="1400" dirty="0" err="1"/>
              <a:t>pleasent</a:t>
            </a:r>
            <a:r>
              <a:rPr lang="en-US" sz="1400" dirty="0"/>
              <a:t> </a:t>
            </a:r>
            <a:r>
              <a:rPr lang="en-US" sz="1000" dirty="0"/>
              <a:t>(</a:t>
            </a:r>
            <a:r>
              <a:rPr lang="en-US" sz="1000" dirty="0" err="1"/>
              <a:t>Kühne</a:t>
            </a:r>
            <a:r>
              <a:rPr lang="en-US" sz="1000" dirty="0"/>
              <a:t> et al., 2020)</a:t>
            </a:r>
            <a:endParaRPr lang="en-US" sz="1400" dirty="0"/>
          </a:p>
          <a:p>
            <a:pPr marL="285750" indent="-285750">
              <a:buFont typeface="Arial" panose="020B0604020202020204" pitchFamily="34" charset="0"/>
              <a:buChar char="•"/>
            </a:pPr>
            <a:r>
              <a:rPr lang="en-US" sz="1400" dirty="0"/>
              <a:t>no interaction with attitudes towards robots </a:t>
            </a:r>
            <a:r>
              <a:rPr lang="en-US" sz="1000" dirty="0"/>
              <a:t>(</a:t>
            </a:r>
            <a:r>
              <a:rPr lang="en-US" sz="1000" dirty="0" err="1"/>
              <a:t>Kühne</a:t>
            </a:r>
            <a:r>
              <a:rPr lang="en-US" sz="1000" dirty="0"/>
              <a:t> et al., 2020)</a:t>
            </a:r>
          </a:p>
          <a:p>
            <a:pPr marL="285750" indent="-285750">
              <a:buFont typeface="Arial" panose="020B0604020202020204" pitchFamily="34" charset="0"/>
              <a:buChar char="•"/>
            </a:pPr>
            <a:r>
              <a:rPr lang="en-US" sz="1400" dirty="0"/>
              <a:t>for service robots in restaurants, humanlike voice is the most important factor for consumption outcomes (compares to visual or verbal cues) </a:t>
            </a:r>
            <a:r>
              <a:rPr lang="en-US" sz="1000" dirty="0"/>
              <a:t>(Lu et al., 2021)</a:t>
            </a:r>
          </a:p>
          <a:p>
            <a:pPr marL="285750" indent="-285750">
              <a:buFont typeface="Arial" panose="020B0604020202020204" pitchFamily="34" charset="0"/>
              <a:buChar char="•"/>
            </a:pPr>
            <a:r>
              <a:rPr lang="en-US" sz="1400" dirty="0"/>
              <a:t>human voices more effective for advertisement stories and audiobooks </a:t>
            </a:r>
            <a:r>
              <a:rPr lang="en-US" sz="1000" dirty="0"/>
              <a:t>(</a:t>
            </a:r>
            <a:r>
              <a:rPr lang="en-US" sz="1000" dirty="0" err="1"/>
              <a:t>Rodero</a:t>
            </a:r>
            <a:r>
              <a:rPr lang="en-US" sz="1000" dirty="0"/>
              <a:t> et al, 2017, 2023) </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human and synthetic (TTS) voices similar rated in likeability, co-presence and trust </a:t>
            </a:r>
            <a:r>
              <a:rPr lang="en-US" sz="1000" dirty="0"/>
              <a:t>(Abdulrahman &amp; Richards, 2022)</a:t>
            </a:r>
          </a:p>
          <a:p>
            <a:pPr marL="285750" indent="-285750">
              <a:buFont typeface="Arial" panose="020B0604020202020204" pitchFamily="34" charset="0"/>
              <a:buChar char="•"/>
            </a:pPr>
            <a:r>
              <a:rPr lang="en-US" sz="1400" dirty="0"/>
              <a:t>no effect on lexical decisions </a:t>
            </a:r>
            <a:r>
              <a:rPr lang="en-US" sz="1000" dirty="0"/>
              <a:t>(Burton &amp; Blumenstein, 1995)</a:t>
            </a:r>
          </a:p>
          <a:p>
            <a:pPr marL="285750" indent="-285750">
              <a:buFont typeface="Arial" panose="020B0604020202020204" pitchFamily="34" charset="0"/>
              <a:buChar char="•"/>
            </a:pPr>
            <a:r>
              <a:rPr lang="en-US" sz="1400" dirty="0"/>
              <a:t>synthetic voice preferred for functional tasks, no difference for social task </a:t>
            </a:r>
            <a:r>
              <a:rPr lang="en-US" sz="1000" dirty="0"/>
              <a:t>(</a:t>
            </a:r>
            <a:r>
              <a:rPr lang="en-US" sz="1000" dirty="0" err="1"/>
              <a:t>Im</a:t>
            </a:r>
            <a:r>
              <a:rPr lang="en-US" sz="1000" dirty="0"/>
              <a:t>, 2023)</a:t>
            </a:r>
          </a:p>
          <a:p>
            <a:pPr marL="285750" indent="-285750">
              <a:buFont typeface="Arial" panose="020B0604020202020204" pitchFamily="34" charset="0"/>
              <a:buChar char="•"/>
            </a:pPr>
            <a:r>
              <a:rPr lang="en-US" sz="1400" dirty="0"/>
              <a:t>human-like voices overall preferred, but even more for social tasks </a:t>
            </a:r>
            <a:r>
              <a:rPr lang="en-US" sz="1000" dirty="0"/>
              <a:t>(</a:t>
            </a:r>
            <a:r>
              <a:rPr lang="en-US" sz="1000" dirty="0" err="1"/>
              <a:t>Schreibelmeyer</a:t>
            </a:r>
            <a:r>
              <a:rPr lang="en-US" sz="1000" dirty="0"/>
              <a:t> et al., 2022) </a:t>
            </a:r>
          </a:p>
          <a:p>
            <a:pPr marL="285750" indent="-285750">
              <a:buFont typeface="Arial" panose="020B0604020202020204" pitchFamily="34" charset="0"/>
              <a:buChar char="•"/>
            </a:pPr>
            <a:r>
              <a:rPr lang="en-US" sz="1400" dirty="0"/>
              <a:t>Interindividual differences between listeners </a:t>
            </a:r>
            <a:r>
              <a:rPr lang="en-US" sz="1000" dirty="0"/>
              <a:t>(Hu, 2021)</a:t>
            </a:r>
          </a:p>
        </p:txBody>
      </p:sp>
      <p:sp>
        <p:nvSpPr>
          <p:cNvPr id="3" name="Textfeld 2">
            <a:extLst>
              <a:ext uri="{FF2B5EF4-FFF2-40B4-BE49-F238E27FC236}">
                <a16:creationId xmlns:a16="http://schemas.microsoft.com/office/drawing/2014/main" id="{814DD0D5-72E5-6C88-5253-D9DC150BA237}"/>
              </a:ext>
            </a:extLst>
          </p:cNvPr>
          <p:cNvSpPr txBox="1"/>
          <p:nvPr/>
        </p:nvSpPr>
        <p:spPr>
          <a:xfrm>
            <a:off x="4556675" y="165318"/>
            <a:ext cx="2301325" cy="1015663"/>
          </a:xfrm>
          <a:prstGeom prst="rect">
            <a:avLst/>
          </a:prstGeom>
          <a:noFill/>
        </p:spPr>
        <p:txBody>
          <a:bodyPr wrap="square" rtlCol="0">
            <a:spAutoFit/>
          </a:bodyPr>
          <a:lstStyle/>
          <a:p>
            <a:pPr marL="0" indent="0">
              <a:buFont typeface="Arial" panose="020B0604020202020204" pitchFamily="34" charset="0"/>
              <a:buNone/>
            </a:pPr>
            <a:r>
              <a:rPr lang="en-US" sz="1000" i="1" dirty="0"/>
              <a:t>"The findings imply that VAs should not be designed to closely resemble humans.</a:t>
            </a:r>
          </a:p>
          <a:p>
            <a:pPr marL="0" indent="0">
              <a:buFont typeface="Arial" panose="020B0604020202020204" pitchFamily="34" charset="0"/>
              <a:buNone/>
            </a:pPr>
            <a:r>
              <a:rPr lang="en-US" sz="1000" i="1" dirty="0"/>
              <a:t>Rather, consideration of usage contexts and consumer expectations should be prioritized in developing most</a:t>
            </a:r>
          </a:p>
          <a:p>
            <a:pPr marL="0" indent="0">
              <a:buFont typeface="Arial" panose="020B0604020202020204" pitchFamily="34" charset="0"/>
              <a:buNone/>
            </a:pPr>
            <a:r>
              <a:rPr lang="en-US" sz="1000" i="1" dirty="0"/>
              <a:t>likable VAs.“ (</a:t>
            </a:r>
            <a:r>
              <a:rPr lang="en-US" sz="1000" i="1" dirty="0" err="1"/>
              <a:t>Im</a:t>
            </a:r>
            <a:r>
              <a:rPr lang="en-US" sz="1000" i="1" dirty="0"/>
              <a:t> 2023)</a:t>
            </a:r>
          </a:p>
        </p:txBody>
      </p:sp>
    </p:spTree>
    <p:extLst>
      <p:ext uri="{BB962C8B-B14F-4D97-AF65-F5344CB8AC3E}">
        <p14:creationId xmlns:p14="http://schemas.microsoft.com/office/powerpoint/2010/main" val="2599922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de-DE"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de-DE" sz="1500" dirty="0"/>
              <a:t>Ko et al. (2023) </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de-DE" sz="1400" dirty="0"/>
          </a:p>
        </p:txBody>
      </p:sp>
      <p:pic>
        <p:nvPicPr>
          <p:cNvPr id="3" name="Grafik 2">
            <a:extLst>
              <a:ext uri="{FF2B5EF4-FFF2-40B4-BE49-F238E27FC236}">
                <a16:creationId xmlns:a16="http://schemas.microsoft.com/office/drawing/2014/main" id="{9DF03143-3211-4974-A921-BB62F835A0F6}"/>
              </a:ext>
            </a:extLst>
          </p:cNvPr>
          <p:cNvPicPr>
            <a:picLocks noChangeAspect="1"/>
          </p:cNvPicPr>
          <p:nvPr/>
        </p:nvPicPr>
        <p:blipFill>
          <a:blip r:embed="rId11"/>
          <a:stretch>
            <a:fillRect/>
          </a:stretch>
        </p:blipFill>
        <p:spPr>
          <a:xfrm>
            <a:off x="408583" y="1063794"/>
            <a:ext cx="3250092" cy="1638655"/>
          </a:xfrm>
          <a:prstGeom prst="rect">
            <a:avLst/>
          </a:prstGeom>
        </p:spPr>
      </p:pic>
      <p:pic>
        <p:nvPicPr>
          <p:cNvPr id="9" name="Grafik 8">
            <a:extLst>
              <a:ext uri="{FF2B5EF4-FFF2-40B4-BE49-F238E27FC236}">
                <a16:creationId xmlns:a16="http://schemas.microsoft.com/office/drawing/2014/main" id="{C330FD3E-9D04-4464-A066-53EB23515DBA}"/>
              </a:ext>
            </a:extLst>
          </p:cNvPr>
          <p:cNvPicPr>
            <a:picLocks noChangeAspect="1"/>
          </p:cNvPicPr>
          <p:nvPr/>
        </p:nvPicPr>
        <p:blipFill>
          <a:blip r:embed="rId12"/>
          <a:stretch>
            <a:fillRect/>
          </a:stretch>
        </p:blipFill>
        <p:spPr>
          <a:xfrm>
            <a:off x="3583902" y="931683"/>
            <a:ext cx="2931793" cy="1696825"/>
          </a:xfrm>
          <a:prstGeom prst="rect">
            <a:avLst/>
          </a:prstGeom>
        </p:spPr>
      </p:pic>
      <p:pic>
        <p:nvPicPr>
          <p:cNvPr id="10" name="Grafik 9">
            <a:extLst>
              <a:ext uri="{FF2B5EF4-FFF2-40B4-BE49-F238E27FC236}">
                <a16:creationId xmlns:a16="http://schemas.microsoft.com/office/drawing/2014/main" id="{82CB1E25-BD82-4AB3-9145-92C4664FADB8}"/>
              </a:ext>
            </a:extLst>
          </p:cNvPr>
          <p:cNvPicPr>
            <a:picLocks noChangeAspect="1"/>
          </p:cNvPicPr>
          <p:nvPr/>
        </p:nvPicPr>
        <p:blipFill>
          <a:blip r:embed="rId13"/>
          <a:stretch>
            <a:fillRect/>
          </a:stretch>
        </p:blipFill>
        <p:spPr>
          <a:xfrm>
            <a:off x="467216" y="2665072"/>
            <a:ext cx="3013325" cy="1794274"/>
          </a:xfrm>
          <a:prstGeom prst="rect">
            <a:avLst/>
          </a:prstGeom>
        </p:spPr>
      </p:pic>
      <p:pic>
        <p:nvPicPr>
          <p:cNvPr id="11" name="Grafik 10">
            <a:extLst>
              <a:ext uri="{FF2B5EF4-FFF2-40B4-BE49-F238E27FC236}">
                <a16:creationId xmlns:a16="http://schemas.microsoft.com/office/drawing/2014/main" id="{056DBDFE-8EDB-4A2D-B683-FAAEAF907A73}"/>
              </a:ext>
            </a:extLst>
          </p:cNvPr>
          <p:cNvPicPr>
            <a:picLocks noChangeAspect="1"/>
          </p:cNvPicPr>
          <p:nvPr/>
        </p:nvPicPr>
        <p:blipFill>
          <a:blip r:embed="rId14"/>
          <a:stretch>
            <a:fillRect/>
          </a:stretch>
        </p:blipFill>
        <p:spPr>
          <a:xfrm>
            <a:off x="3658675" y="2714627"/>
            <a:ext cx="2857020" cy="1675657"/>
          </a:xfrm>
          <a:prstGeom prst="rect">
            <a:avLst/>
          </a:prstGeom>
        </p:spPr>
      </p:pic>
      <p:pic>
        <p:nvPicPr>
          <p:cNvPr id="12" name="Grafik 11">
            <a:extLst>
              <a:ext uri="{FF2B5EF4-FFF2-40B4-BE49-F238E27FC236}">
                <a16:creationId xmlns:a16="http://schemas.microsoft.com/office/drawing/2014/main" id="{9B46383E-FCEE-41F6-B9BD-5CF7C295FC92}"/>
              </a:ext>
            </a:extLst>
          </p:cNvPr>
          <p:cNvPicPr>
            <a:picLocks noChangeAspect="1"/>
          </p:cNvPicPr>
          <p:nvPr/>
        </p:nvPicPr>
        <p:blipFill>
          <a:blip r:embed="rId15"/>
          <a:stretch>
            <a:fillRect/>
          </a:stretch>
        </p:blipFill>
        <p:spPr>
          <a:xfrm>
            <a:off x="5681378" y="74034"/>
            <a:ext cx="1032275" cy="1113606"/>
          </a:xfrm>
          <a:prstGeom prst="rect">
            <a:avLst/>
          </a:prstGeom>
        </p:spPr>
      </p:pic>
      <p:pic>
        <p:nvPicPr>
          <p:cNvPr id="4" name="TTS1_Anger">
            <a:hlinkClick r:id="" action="ppaction://media"/>
            <a:extLst>
              <a:ext uri="{FF2B5EF4-FFF2-40B4-BE49-F238E27FC236}">
                <a16:creationId xmlns:a16="http://schemas.microsoft.com/office/drawing/2014/main" id="{ABAD190B-5A42-4E28-339F-36173E01211C}"/>
              </a:ext>
            </a:extLst>
          </p:cNvPr>
          <p:cNvPicPr>
            <a:picLocks noChangeAspect="1"/>
          </p:cNvPicPr>
          <p:nvPr>
            <a:audioFile r:link="rId2"/>
            <p:extLst>
              <p:ext uri="{DAA4B4D4-6D71-4841-9C94-3DE7FCFB9230}">
                <p14:media xmlns:p14="http://schemas.microsoft.com/office/powerpoint/2010/main" r:embed="rId1"/>
              </p:ext>
            </p:extLst>
          </p:nvPr>
        </p:nvPicPr>
        <p:blipFill>
          <a:blip r:embed="rId16"/>
          <a:stretch>
            <a:fillRect/>
          </a:stretch>
        </p:blipFill>
        <p:spPr>
          <a:xfrm>
            <a:off x="2899703" y="789824"/>
            <a:ext cx="272450" cy="272450"/>
          </a:xfrm>
          <a:prstGeom prst="rect">
            <a:avLst/>
          </a:prstGeom>
        </p:spPr>
      </p:pic>
      <p:pic>
        <p:nvPicPr>
          <p:cNvPr id="13" name="Actor2_Regular_Anger">
            <a:hlinkClick r:id="" action="ppaction://media"/>
            <a:extLst>
              <a:ext uri="{FF2B5EF4-FFF2-40B4-BE49-F238E27FC236}">
                <a16:creationId xmlns:a16="http://schemas.microsoft.com/office/drawing/2014/main" id="{01D9DCB5-1540-D0AB-28D9-E42EE1E940D0}"/>
              </a:ext>
            </a:extLst>
          </p:cNvPr>
          <p:cNvPicPr>
            <a:picLocks noChangeAspect="1"/>
          </p:cNvPicPr>
          <p:nvPr>
            <a:audioFile r:link="rId4"/>
            <p:extLst>
              <p:ext uri="{DAA4B4D4-6D71-4841-9C94-3DE7FCFB9230}">
                <p14:media xmlns:p14="http://schemas.microsoft.com/office/powerpoint/2010/main" r:embed="rId3"/>
              </p:ext>
            </p:extLst>
          </p:nvPr>
        </p:nvPicPr>
        <p:blipFill>
          <a:blip r:embed="rId16"/>
          <a:stretch>
            <a:fillRect/>
          </a:stretch>
        </p:blipFill>
        <p:spPr>
          <a:xfrm>
            <a:off x="2258243" y="782350"/>
            <a:ext cx="272450" cy="272450"/>
          </a:xfrm>
          <a:prstGeom prst="rect">
            <a:avLst/>
          </a:prstGeom>
        </p:spPr>
      </p:pic>
      <p:pic>
        <p:nvPicPr>
          <p:cNvPr id="14" name="Actor2_Pleo_Anger">
            <a:hlinkClick r:id="" action="ppaction://media"/>
            <a:extLst>
              <a:ext uri="{FF2B5EF4-FFF2-40B4-BE49-F238E27FC236}">
                <a16:creationId xmlns:a16="http://schemas.microsoft.com/office/drawing/2014/main" id="{0E3CD0A5-7888-BFBF-4006-BDA263D9FE5F}"/>
              </a:ext>
            </a:extLst>
          </p:cNvPr>
          <p:cNvPicPr>
            <a:picLocks noChangeAspect="1"/>
          </p:cNvPicPr>
          <p:nvPr>
            <a:audioFile r:link="rId6"/>
            <p:extLst>
              <p:ext uri="{DAA4B4D4-6D71-4841-9C94-3DE7FCFB9230}">
                <p14:media xmlns:p14="http://schemas.microsoft.com/office/powerpoint/2010/main" r:embed="rId5"/>
              </p:ext>
            </p:extLst>
          </p:nvPr>
        </p:nvPicPr>
        <p:blipFill>
          <a:blip r:embed="rId16"/>
          <a:stretch>
            <a:fillRect/>
          </a:stretch>
        </p:blipFill>
        <p:spPr>
          <a:xfrm>
            <a:off x="1654143" y="803370"/>
            <a:ext cx="272450" cy="272450"/>
          </a:xfrm>
          <a:prstGeom prst="rect">
            <a:avLst/>
          </a:prstGeom>
        </p:spPr>
      </p:pic>
      <p:pic>
        <p:nvPicPr>
          <p:cNvPr id="15" name="Actor2_Nao_Anger">
            <a:hlinkClick r:id="" action="ppaction://media"/>
            <a:extLst>
              <a:ext uri="{FF2B5EF4-FFF2-40B4-BE49-F238E27FC236}">
                <a16:creationId xmlns:a16="http://schemas.microsoft.com/office/drawing/2014/main" id="{A9E65986-5E8E-F223-1420-0385B32B2CE5}"/>
              </a:ext>
            </a:extLst>
          </p:cNvPr>
          <p:cNvPicPr>
            <a:picLocks noChangeAspect="1"/>
          </p:cNvPicPr>
          <p:nvPr>
            <a:audioFile r:link="rId8"/>
            <p:extLst>
              <p:ext uri="{DAA4B4D4-6D71-4841-9C94-3DE7FCFB9230}">
                <p14:media xmlns:p14="http://schemas.microsoft.com/office/powerpoint/2010/main" r:embed="rId7"/>
              </p:ext>
            </p:extLst>
          </p:nvPr>
        </p:nvPicPr>
        <p:blipFill>
          <a:blip r:embed="rId16"/>
          <a:stretch>
            <a:fillRect/>
          </a:stretch>
        </p:blipFill>
        <p:spPr>
          <a:xfrm>
            <a:off x="1003631" y="803370"/>
            <a:ext cx="272450" cy="272450"/>
          </a:xfrm>
          <a:prstGeom prst="rect">
            <a:avLst/>
          </a:prstGeom>
        </p:spPr>
      </p:pic>
    </p:spTree>
    <p:extLst>
      <p:ext uri="{BB962C8B-B14F-4D97-AF65-F5344CB8AC3E}">
        <p14:creationId xmlns:p14="http://schemas.microsoft.com/office/powerpoint/2010/main" val="3475975041"/>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4"/>
                </p:tgtEl>
              </p:cMediaNode>
            </p:audio>
            <p:audio>
              <p:cMediaNode vol="80000">
                <p:cTn id="3" fill="hold" display="0">
                  <p:stCondLst>
                    <p:cond delay="indefinite"/>
                  </p:stCondLst>
                  <p:endCondLst>
                    <p:cond evt="onStopAudio" delay="0">
                      <p:tgtEl>
                        <p:sldTgt/>
                      </p:tgtEl>
                    </p:cond>
                  </p:endCondLst>
                </p:cTn>
                <p:tgtEl>
                  <p:spTgt spid="13"/>
                </p:tgtEl>
              </p:cMediaNode>
            </p:audio>
            <p:audio>
              <p:cMediaNode vol="80000">
                <p:cTn id="4" fill="hold" display="0">
                  <p:stCondLst>
                    <p:cond delay="indefinite"/>
                  </p:stCondLst>
                  <p:endCondLst>
                    <p:cond evt="onStopAudio" delay="0">
                      <p:tgtEl>
                        <p:sldTgt/>
                      </p:tgtEl>
                    </p:cond>
                  </p:endCondLst>
                </p:cTn>
                <p:tgtEl>
                  <p:spTgt spid="14"/>
                </p:tgtEl>
              </p:cMediaNode>
            </p:audio>
            <p:audio>
              <p:cMediaNode vol="80000">
                <p:cTn id="5" fill="hold" display="0">
                  <p:stCondLst>
                    <p:cond delay="indefinite"/>
                  </p:stCondLst>
                  <p:endCondLst>
                    <p:cond evt="onStopAudio" delay="0">
                      <p:tgtEl>
                        <p:sldTgt/>
                      </p:tgtEl>
                    </p:cond>
                  </p:endCondLst>
                </p:cTn>
                <p:tgtEl>
                  <p:spTgt spid="1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70263A-5B8B-9ADC-8C18-1814510F77BA}"/>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B765F709-7029-B078-88DF-C268665F39B3}"/>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C759641A-012E-94F6-ED8D-7169E802F00C}"/>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Motivation</a:t>
            </a:r>
          </a:p>
        </p:txBody>
      </p:sp>
      <p:sp>
        <p:nvSpPr>
          <p:cNvPr id="6" name="Textplatzhalter 5">
            <a:extLst>
              <a:ext uri="{FF2B5EF4-FFF2-40B4-BE49-F238E27FC236}">
                <a16:creationId xmlns:a16="http://schemas.microsoft.com/office/drawing/2014/main" id="{E6B510C7-9487-0931-2643-72AF0C6BB88C}"/>
              </a:ext>
            </a:extLst>
          </p:cNvPr>
          <p:cNvSpPr>
            <a:spLocks noGrp="1"/>
          </p:cNvSpPr>
          <p:nvPr>
            <p:ph type="body" sz="quarter" idx="11"/>
          </p:nvPr>
        </p:nvSpPr>
        <p:spPr/>
        <p:txBody>
          <a:bodyPr/>
          <a:lstStyle/>
          <a:p>
            <a:endParaRPr lang="en-US" dirty="0"/>
          </a:p>
        </p:txBody>
      </p:sp>
      <p:sp>
        <p:nvSpPr>
          <p:cNvPr id="7" name="Textfeld 6">
            <a:extLst>
              <a:ext uri="{FF2B5EF4-FFF2-40B4-BE49-F238E27FC236}">
                <a16:creationId xmlns:a16="http://schemas.microsoft.com/office/drawing/2014/main" id="{3AC850BF-3C0A-5197-D543-F1266DBA6676}"/>
              </a:ext>
            </a:extLst>
          </p:cNvPr>
          <p:cNvSpPr txBox="1"/>
          <p:nvPr/>
        </p:nvSpPr>
        <p:spPr>
          <a:xfrm>
            <a:off x="225057" y="873885"/>
            <a:ext cx="6305070" cy="1169551"/>
          </a:xfrm>
          <a:prstGeom prst="rect">
            <a:avLst/>
          </a:prstGeom>
          <a:noFill/>
        </p:spPr>
        <p:txBody>
          <a:bodyPr wrap="square" rtlCol="0">
            <a:spAutoFit/>
          </a:bodyPr>
          <a:lstStyle/>
          <a:p>
            <a:r>
              <a:rPr lang="en-US" sz="1400" i="1" dirty="0"/>
              <a:t>“Impairments in speech naturalness can lead to communication partners perceiving the affected individuals as unhappy, cold, withdrawn, introverted, or bored. These false perceptions can interrupt participation in regular life roles, leading to loss of employment and independence. Thus, impaired speech naturalness can result in social isolation, reduced quality of life, and depression.” </a:t>
            </a:r>
            <a:r>
              <a:rPr lang="en-US" sz="1000" dirty="0"/>
              <a:t>(Stepp &amp; </a:t>
            </a:r>
            <a:r>
              <a:rPr lang="en-US" sz="1000" dirty="0" err="1"/>
              <a:t>Voijtech</a:t>
            </a:r>
            <a:r>
              <a:rPr lang="en-US" sz="1000" dirty="0"/>
              <a:t>, 2019)</a:t>
            </a:r>
          </a:p>
        </p:txBody>
      </p:sp>
      <p:sp>
        <p:nvSpPr>
          <p:cNvPr id="8" name="Textfeld 7">
            <a:extLst>
              <a:ext uri="{FF2B5EF4-FFF2-40B4-BE49-F238E27FC236}">
                <a16:creationId xmlns:a16="http://schemas.microsoft.com/office/drawing/2014/main" id="{E1FCFC14-15CE-9903-25F8-5E5C45003F4F}"/>
              </a:ext>
            </a:extLst>
          </p:cNvPr>
          <p:cNvSpPr txBox="1"/>
          <p:nvPr/>
        </p:nvSpPr>
        <p:spPr>
          <a:xfrm>
            <a:off x="225057" y="4020028"/>
            <a:ext cx="3913251" cy="307777"/>
          </a:xfrm>
          <a:prstGeom prst="rect">
            <a:avLst/>
          </a:prstGeom>
          <a:noFill/>
        </p:spPr>
        <p:txBody>
          <a:bodyPr wrap="none" rtlCol="0">
            <a:spAutoFit/>
          </a:bodyPr>
          <a:lstStyle/>
          <a:p>
            <a:r>
              <a:rPr lang="en-US" sz="1400" i="1" dirty="0"/>
              <a:t>“It is like my toaster is speaking to me.” </a:t>
            </a:r>
            <a:r>
              <a:rPr lang="en-US" sz="1000" dirty="0"/>
              <a:t>(</a:t>
            </a:r>
            <a:r>
              <a:rPr lang="en-US" sz="1000" dirty="0" err="1"/>
              <a:t>Kühne</a:t>
            </a:r>
            <a:r>
              <a:rPr lang="en-US" sz="1000" dirty="0"/>
              <a:t> et al. 2020)</a:t>
            </a:r>
          </a:p>
        </p:txBody>
      </p:sp>
      <p:sp>
        <p:nvSpPr>
          <p:cNvPr id="4" name="Textfeld 3">
            <a:extLst>
              <a:ext uri="{FF2B5EF4-FFF2-40B4-BE49-F238E27FC236}">
                <a16:creationId xmlns:a16="http://schemas.microsoft.com/office/drawing/2014/main" id="{636AC3B3-F6AA-D874-86D4-B7BE7F32BF53}"/>
              </a:ext>
            </a:extLst>
          </p:cNvPr>
          <p:cNvSpPr txBox="1"/>
          <p:nvPr/>
        </p:nvSpPr>
        <p:spPr>
          <a:xfrm>
            <a:off x="210625" y="2219437"/>
            <a:ext cx="6305070" cy="1600438"/>
          </a:xfrm>
          <a:prstGeom prst="rect">
            <a:avLst/>
          </a:prstGeom>
          <a:noFill/>
        </p:spPr>
        <p:txBody>
          <a:bodyPr wrap="square" rtlCol="0">
            <a:spAutoFit/>
          </a:bodyPr>
          <a:lstStyle/>
          <a:p>
            <a:r>
              <a:rPr lang="en-US" sz="1400" i="1" dirty="0"/>
              <a:t>“The growing popularity of speech interfaces goes hand in hand with the creation of synthetic voices that sound ever more human. Previous research has been inconclusive about whether anthropomorphic design features of machines are more likely to be associated with positive user responses or, conversely, with uncanny experiences. To avoid detrimental effects of synthetic voice design, it is therefore crucial to explore what level of human realism human interactors prefer and whether their evaluations may vary across different domains of application.” </a:t>
            </a:r>
            <a:r>
              <a:rPr lang="en-US" sz="1000" dirty="0"/>
              <a:t>(</a:t>
            </a:r>
            <a:r>
              <a:rPr lang="en-US" sz="1000" dirty="0" err="1"/>
              <a:t>Schreibelmayer</a:t>
            </a:r>
            <a:r>
              <a:rPr lang="en-US" sz="1000" dirty="0"/>
              <a:t> &amp; Mara, 2022)</a:t>
            </a:r>
          </a:p>
        </p:txBody>
      </p:sp>
    </p:spTree>
    <p:extLst>
      <p:ext uri="{BB962C8B-B14F-4D97-AF65-F5344CB8AC3E}">
        <p14:creationId xmlns:p14="http://schemas.microsoft.com/office/powerpoint/2010/main" val="2013221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Acoustic correlated of naturalness</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sp>
        <p:nvSpPr>
          <p:cNvPr id="9" name="Textfeld 8">
            <a:extLst>
              <a:ext uri="{FF2B5EF4-FFF2-40B4-BE49-F238E27FC236}">
                <a16:creationId xmlns:a16="http://schemas.microsoft.com/office/drawing/2014/main" id="{71AE96A2-79E8-4A82-B215-70D7814C4090}"/>
              </a:ext>
            </a:extLst>
          </p:cNvPr>
          <p:cNvSpPr txBox="1"/>
          <p:nvPr/>
        </p:nvSpPr>
        <p:spPr>
          <a:xfrm>
            <a:off x="340096" y="961697"/>
            <a:ext cx="6305070" cy="3108543"/>
          </a:xfrm>
          <a:prstGeom prst="rect">
            <a:avLst/>
          </a:prstGeom>
          <a:noFill/>
        </p:spPr>
        <p:txBody>
          <a:bodyPr wrap="square" rtlCol="0">
            <a:spAutoFit/>
          </a:bodyPr>
          <a:lstStyle/>
          <a:p>
            <a:pPr marL="285750" indent="-285750">
              <a:buFont typeface="Arial" panose="020B0604020202020204" pitchFamily="34" charset="0"/>
              <a:buChar char="•"/>
            </a:pPr>
            <a:r>
              <a:rPr lang="en-US" sz="1400" dirty="0"/>
              <a:t>„</a:t>
            </a:r>
            <a:r>
              <a:rPr lang="en-US" sz="1400" dirty="0" err="1"/>
              <a:t>monopitch</a:t>
            </a:r>
            <a:r>
              <a:rPr lang="en-US" sz="1400" dirty="0"/>
              <a:t>“ </a:t>
            </a:r>
            <a:r>
              <a:rPr lang="en-US" sz="1000" dirty="0"/>
              <a:t>(Anand &amp; Stepp 2015)</a:t>
            </a:r>
          </a:p>
          <a:p>
            <a:pPr marL="285750" indent="-285750">
              <a:buFont typeface="Arial" panose="020B0604020202020204" pitchFamily="34" charset="0"/>
              <a:buChar char="•"/>
            </a:pPr>
            <a:r>
              <a:rPr lang="en-US" sz="1400" dirty="0"/>
              <a:t>F0 variance </a:t>
            </a:r>
            <a:r>
              <a:rPr lang="en-US" sz="1000" dirty="0"/>
              <a:t>(Baird et al 2018)</a:t>
            </a:r>
          </a:p>
          <a:p>
            <a:pPr marL="285750" indent="-285750">
              <a:buFont typeface="Arial" panose="020B0604020202020204" pitchFamily="34" charset="0"/>
              <a:buChar char="•"/>
            </a:pPr>
            <a:r>
              <a:rPr lang="en-US" sz="1400" dirty="0"/>
              <a:t>Formant frequencies </a:t>
            </a:r>
            <a:r>
              <a:rPr lang="en-US" sz="1000" dirty="0"/>
              <a:t>(Hardy 2020)</a:t>
            </a:r>
          </a:p>
          <a:p>
            <a:pPr marL="285750" indent="-285750">
              <a:buFont typeface="Arial" panose="020B0604020202020204" pitchFamily="34" charset="0"/>
              <a:buChar char="•"/>
            </a:pPr>
            <a:r>
              <a:rPr lang="en-US" sz="1400" dirty="0"/>
              <a:t>F0-FF co-variation </a:t>
            </a:r>
            <a:r>
              <a:rPr lang="en-US" sz="1000" dirty="0"/>
              <a:t>(</a:t>
            </a:r>
            <a:r>
              <a:rPr lang="en-US" sz="1000" dirty="0" err="1"/>
              <a:t>Assmann</a:t>
            </a:r>
            <a:r>
              <a:rPr lang="en-US" sz="1000" dirty="0"/>
              <a:t> 2006)</a:t>
            </a:r>
          </a:p>
          <a:p>
            <a:pPr marL="285750" indent="-285750">
              <a:buFont typeface="Arial" panose="020B0604020202020204" pitchFamily="34" charset="0"/>
              <a:buChar char="•"/>
            </a:pPr>
            <a:r>
              <a:rPr lang="en-US" sz="1400" dirty="0"/>
              <a:t>Jitter and shimmer </a:t>
            </a:r>
            <a:r>
              <a:rPr lang="en-US" sz="1000" dirty="0"/>
              <a:t>(Yamasaki et al 2017)</a:t>
            </a:r>
          </a:p>
          <a:p>
            <a:pPr marL="285750" indent="-285750">
              <a:buFont typeface="Arial" panose="020B0604020202020204" pitchFamily="34" charset="0"/>
              <a:buChar char="•"/>
            </a:pPr>
            <a:r>
              <a:rPr lang="en-US" sz="1400" dirty="0"/>
              <a:t>Vocal fry  - depending on listener group </a:t>
            </a:r>
            <a:r>
              <a:rPr lang="en-US" sz="1000" dirty="0"/>
              <a:t>(Chappell et al 2020)</a:t>
            </a:r>
          </a:p>
          <a:p>
            <a:pPr marL="285750" indent="-285750">
              <a:buFont typeface="Arial" panose="020B0604020202020204" pitchFamily="34" charset="0"/>
              <a:buChar char="•"/>
            </a:pPr>
            <a:r>
              <a:rPr lang="en-US" sz="1400" dirty="0"/>
              <a:t>Spectral envelope </a:t>
            </a:r>
            <a:r>
              <a:rPr lang="en-US" sz="1000" dirty="0"/>
              <a:t>(</a:t>
            </a:r>
            <a:r>
              <a:rPr lang="en-US" sz="1000" dirty="0" err="1"/>
              <a:t>Kapolowicz</a:t>
            </a:r>
            <a:r>
              <a:rPr lang="en-US" sz="1000" dirty="0"/>
              <a:t> et al. 2022)</a:t>
            </a:r>
          </a:p>
          <a:p>
            <a:pPr marL="285750" indent="-285750">
              <a:buFont typeface="Arial" panose="020B0604020202020204" pitchFamily="34" charset="0"/>
              <a:buChar char="•"/>
            </a:pPr>
            <a:r>
              <a:rPr lang="en-US" sz="1400" dirty="0"/>
              <a:t>Fluency </a:t>
            </a:r>
            <a:r>
              <a:rPr lang="en-US" sz="1000" dirty="0"/>
              <a:t>(</a:t>
            </a:r>
            <a:r>
              <a:rPr lang="en-US" sz="1000" dirty="0" err="1"/>
              <a:t>Mackes</a:t>
            </a:r>
            <a:r>
              <a:rPr lang="en-US" sz="1000" dirty="0"/>
              <a:t> et al. 1997)</a:t>
            </a:r>
          </a:p>
          <a:p>
            <a:pPr marL="285750" indent="-285750">
              <a:buFont typeface="Arial" panose="020B0604020202020204" pitchFamily="34" charset="0"/>
              <a:buChar char="•"/>
            </a:pPr>
            <a:r>
              <a:rPr lang="en-US" sz="1400" dirty="0"/>
              <a:t>Artifacts and discontinuities </a:t>
            </a:r>
            <a:r>
              <a:rPr lang="en-US" sz="1000" dirty="0"/>
              <a:t>(Mayo et al. 2011)</a:t>
            </a:r>
          </a:p>
          <a:p>
            <a:pPr marL="285750" indent="-285750">
              <a:buFont typeface="Arial" panose="020B0604020202020204" pitchFamily="34" charset="0"/>
              <a:buChar char="•"/>
            </a:pPr>
            <a:r>
              <a:rPr lang="en-US" sz="1400" dirty="0"/>
              <a:t>Breathing patterns/pausing </a:t>
            </a:r>
            <a:r>
              <a:rPr lang="en-US" sz="1000" dirty="0"/>
              <a:t>(</a:t>
            </a:r>
            <a:r>
              <a:rPr lang="en-US" sz="1000" dirty="0" err="1"/>
              <a:t>Kühne</a:t>
            </a:r>
            <a:r>
              <a:rPr lang="en-US" sz="1000" dirty="0"/>
              <a:t> et al. 2020, Ratcliff et al. 2002)</a:t>
            </a:r>
          </a:p>
          <a:p>
            <a:pPr marL="285750" indent="-285750">
              <a:buFont typeface="Arial" panose="020B0604020202020204" pitchFamily="34" charset="0"/>
              <a:buChar char="•"/>
            </a:pPr>
            <a:r>
              <a:rPr lang="en-US" sz="1400" dirty="0"/>
              <a:t>Spectral ripples, spectral tilts, bandpass filtering </a:t>
            </a:r>
            <a:r>
              <a:rPr lang="en-US" sz="1000" dirty="0"/>
              <a:t>(Moore et al 2003)</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30608070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Links between naturalness and other voice characteristics</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sp>
        <p:nvSpPr>
          <p:cNvPr id="9" name="Textfeld 8">
            <a:extLst>
              <a:ext uri="{FF2B5EF4-FFF2-40B4-BE49-F238E27FC236}">
                <a16:creationId xmlns:a16="http://schemas.microsoft.com/office/drawing/2014/main" id="{71AE96A2-79E8-4A82-B215-70D7814C4090}"/>
              </a:ext>
            </a:extLst>
          </p:cNvPr>
          <p:cNvSpPr txBox="1"/>
          <p:nvPr/>
        </p:nvSpPr>
        <p:spPr>
          <a:xfrm>
            <a:off x="340096" y="961697"/>
            <a:ext cx="6305070" cy="1323439"/>
          </a:xfrm>
          <a:prstGeom prst="rect">
            <a:avLst/>
          </a:prstGeom>
          <a:noFill/>
        </p:spPr>
        <p:txBody>
          <a:bodyPr wrap="square" rtlCol="0">
            <a:spAutoFit/>
          </a:bodyPr>
          <a:lstStyle/>
          <a:p>
            <a:pPr marL="285750" indent="-285750">
              <a:buFont typeface="Arial" panose="020B0604020202020204" pitchFamily="34" charset="0"/>
              <a:buChar char="•"/>
            </a:pPr>
            <a:r>
              <a:rPr lang="en-US" sz="1400" dirty="0"/>
              <a:t>Voice distortions and pathologies</a:t>
            </a:r>
          </a:p>
          <a:p>
            <a:pPr marL="285750" indent="-285750">
              <a:buFont typeface="Arial" panose="020B0604020202020204" pitchFamily="34" charset="0"/>
              <a:buChar char="•"/>
            </a:pPr>
            <a:r>
              <a:rPr lang="en-US" sz="1400" dirty="0"/>
              <a:t>Not correlated with Big-Five, except openness </a:t>
            </a:r>
            <a:r>
              <a:rPr lang="en-US" sz="1000" dirty="0"/>
              <a:t>(Aylett et al 2020)</a:t>
            </a:r>
          </a:p>
          <a:p>
            <a:pPr marL="285750" indent="-285750">
              <a:buFont typeface="Arial" panose="020B0604020202020204" pitchFamily="34" charset="0"/>
              <a:buChar char="•"/>
            </a:pPr>
            <a:r>
              <a:rPr lang="en-US" sz="1400" dirty="0"/>
              <a:t>Linked to age and (trans-)gender perception </a:t>
            </a:r>
            <a:r>
              <a:rPr lang="en-US" sz="1000" dirty="0"/>
              <a:t>(Baird et al. 2017, 2018, Coughlin-Woods et al. 2005, Merritt et al. 2020)</a:t>
            </a:r>
          </a:p>
          <a:p>
            <a:pPr marL="285750" indent="-285750">
              <a:buFont typeface="Arial" panose="020B0604020202020204" pitchFamily="34" charset="0"/>
              <a:buChar char="•"/>
            </a:pPr>
            <a:r>
              <a:rPr lang="en-US" sz="1400" dirty="0"/>
              <a:t>Speech accent </a:t>
            </a:r>
            <a:r>
              <a:rPr lang="en-US" sz="1000" dirty="0"/>
              <a:t>(</a:t>
            </a:r>
            <a:r>
              <a:rPr lang="en-US" sz="1000" dirty="0" err="1"/>
              <a:t>Kapolowicz</a:t>
            </a:r>
            <a:r>
              <a:rPr lang="en-US" sz="1000" dirty="0"/>
              <a:t> et al. 2022, </a:t>
            </a:r>
            <a:r>
              <a:rPr lang="en-US" sz="1000" dirty="0" err="1"/>
              <a:t>Tamagawa</a:t>
            </a:r>
            <a:r>
              <a:rPr lang="en-US" sz="1000" dirty="0"/>
              <a:t> et al. 2011)</a:t>
            </a:r>
          </a:p>
          <a:p>
            <a:pPr marL="285750" indent="-285750">
              <a:buFont typeface="Arial" panose="020B0604020202020204" pitchFamily="34" charset="0"/>
              <a:buChar char="•"/>
            </a:pPr>
            <a:endParaRPr lang="en-US" sz="1400" dirty="0"/>
          </a:p>
        </p:txBody>
      </p:sp>
      <p:pic>
        <p:nvPicPr>
          <p:cNvPr id="3" name="Grafik 2">
            <a:extLst>
              <a:ext uri="{FF2B5EF4-FFF2-40B4-BE49-F238E27FC236}">
                <a16:creationId xmlns:a16="http://schemas.microsoft.com/office/drawing/2014/main" id="{287FC338-3639-4F7F-A7E4-D4872AACDE57}"/>
              </a:ext>
            </a:extLst>
          </p:cNvPr>
          <p:cNvPicPr>
            <a:picLocks noChangeAspect="1"/>
          </p:cNvPicPr>
          <p:nvPr/>
        </p:nvPicPr>
        <p:blipFill>
          <a:blip r:embed="rId3"/>
          <a:stretch>
            <a:fillRect/>
          </a:stretch>
        </p:blipFill>
        <p:spPr>
          <a:xfrm>
            <a:off x="513543" y="2815138"/>
            <a:ext cx="5992152" cy="1436076"/>
          </a:xfrm>
          <a:prstGeom prst="rect">
            <a:avLst/>
          </a:prstGeom>
          <a:ln>
            <a:solidFill>
              <a:srgbClr val="002F5D"/>
            </a:solidFill>
          </a:ln>
        </p:spPr>
      </p:pic>
    </p:spTree>
    <p:extLst>
      <p:ext uri="{BB962C8B-B14F-4D97-AF65-F5344CB8AC3E}">
        <p14:creationId xmlns:p14="http://schemas.microsoft.com/office/powerpoint/2010/main" val="21525115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Naturalness and emotionality…. An ongoing mystery…</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sp>
        <p:nvSpPr>
          <p:cNvPr id="9" name="Textfeld 8">
            <a:extLst>
              <a:ext uri="{FF2B5EF4-FFF2-40B4-BE49-F238E27FC236}">
                <a16:creationId xmlns:a16="http://schemas.microsoft.com/office/drawing/2014/main" id="{71AE96A2-79E8-4A82-B215-70D7814C4090}"/>
              </a:ext>
            </a:extLst>
          </p:cNvPr>
          <p:cNvSpPr txBox="1"/>
          <p:nvPr/>
        </p:nvSpPr>
        <p:spPr>
          <a:xfrm>
            <a:off x="340096" y="961697"/>
            <a:ext cx="6305070" cy="2246769"/>
          </a:xfrm>
          <a:prstGeom prst="rect">
            <a:avLst/>
          </a:prstGeom>
          <a:noFill/>
        </p:spPr>
        <p:txBody>
          <a:bodyPr wrap="square" rtlCol="0">
            <a:spAutoFit/>
          </a:bodyPr>
          <a:lstStyle/>
          <a:p>
            <a:pPr marL="285750" indent="-285750">
              <a:buFont typeface="Arial" panose="020B0604020202020204" pitchFamily="34" charset="0"/>
              <a:buChar char="•"/>
            </a:pPr>
            <a:r>
              <a:rPr lang="en-US" sz="1400" dirty="0"/>
              <a:t>Human voices rated as more expressive compared to synthesized ones </a:t>
            </a:r>
            <a:r>
              <a:rPr lang="en-US" sz="1000" dirty="0"/>
              <a:t>(Cabral 2017)</a:t>
            </a:r>
          </a:p>
          <a:p>
            <a:pPr marL="285750" indent="-285750">
              <a:buFont typeface="Arial" panose="020B0604020202020204" pitchFamily="34" charset="0"/>
              <a:buChar char="•"/>
            </a:pPr>
            <a:r>
              <a:rPr lang="en-US" sz="1400" dirty="0"/>
              <a:t>Emotions expressed by ASD participants were better recognized, while rated as being less natural </a:t>
            </a:r>
            <a:r>
              <a:rPr lang="en-US" sz="1000" dirty="0"/>
              <a:t>(Hubbard et al. 2017)</a:t>
            </a:r>
          </a:p>
          <a:p>
            <a:pPr marL="285750" indent="-285750">
              <a:buFont typeface="Arial" panose="020B0604020202020204" pitchFamily="34" charset="0"/>
              <a:buChar char="•"/>
            </a:pPr>
            <a:r>
              <a:rPr lang="en-US" sz="1400" dirty="0"/>
              <a:t>Unnatural voice prosody interacts with the perception of emotional semantic content </a:t>
            </a:r>
            <a:r>
              <a:rPr lang="en-US" sz="1000" dirty="0"/>
              <a:t>(Ilves et al. 2011, 2013)</a:t>
            </a:r>
          </a:p>
          <a:p>
            <a:pPr marL="285750" indent="-285750">
              <a:buFont typeface="Arial" panose="020B0604020202020204" pitchFamily="34" charset="0"/>
              <a:buChar char="•"/>
            </a:pPr>
            <a:r>
              <a:rPr lang="en-US" sz="1400" dirty="0"/>
              <a:t>Emotion recognition in cartoon voices better, but in TTS worse </a:t>
            </a:r>
            <a:r>
              <a:rPr lang="en-US" sz="1000" dirty="0"/>
              <a:t>(Ko et al.  2023)</a:t>
            </a:r>
          </a:p>
          <a:p>
            <a:pPr marL="285750" indent="-285750">
              <a:buFont typeface="Arial" panose="020B0604020202020204" pitchFamily="34" charset="0"/>
              <a:buChar char="•"/>
            </a:pPr>
            <a:r>
              <a:rPr lang="en-US" sz="1400" dirty="0"/>
              <a:t>Perceived naturalness affect emotion recognition but not valence/arousal ratings </a:t>
            </a:r>
            <a:r>
              <a:rPr lang="en-US" sz="1000" dirty="0"/>
              <a:t>(</a:t>
            </a:r>
            <a:r>
              <a:rPr lang="en-US" sz="1000" dirty="0" err="1"/>
              <a:t>Duville</a:t>
            </a:r>
            <a:r>
              <a:rPr lang="en-US" sz="1000" dirty="0"/>
              <a:t> et al, 2022; Nussbaum et al. 2023)</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endParaRPr lang="en-US" sz="1400" dirty="0"/>
          </a:p>
        </p:txBody>
      </p:sp>
      <p:pic>
        <p:nvPicPr>
          <p:cNvPr id="4" name="Grafik 3">
            <a:extLst>
              <a:ext uri="{FF2B5EF4-FFF2-40B4-BE49-F238E27FC236}">
                <a16:creationId xmlns:a16="http://schemas.microsoft.com/office/drawing/2014/main" id="{724708A5-305D-4D9B-9270-B2AE95B7C5A3}"/>
              </a:ext>
            </a:extLst>
          </p:cNvPr>
          <p:cNvPicPr>
            <a:picLocks noChangeAspect="1"/>
          </p:cNvPicPr>
          <p:nvPr/>
        </p:nvPicPr>
        <p:blipFill>
          <a:blip r:embed="rId3"/>
          <a:stretch>
            <a:fillRect/>
          </a:stretch>
        </p:blipFill>
        <p:spPr>
          <a:xfrm>
            <a:off x="694600" y="2948571"/>
            <a:ext cx="4159266" cy="1360588"/>
          </a:xfrm>
          <a:prstGeom prst="rect">
            <a:avLst/>
          </a:prstGeom>
          <a:ln>
            <a:solidFill>
              <a:srgbClr val="002F5D"/>
            </a:solidFill>
          </a:ln>
        </p:spPr>
      </p:pic>
      <p:sp>
        <p:nvSpPr>
          <p:cNvPr id="5" name="Textfeld 4">
            <a:extLst>
              <a:ext uri="{FF2B5EF4-FFF2-40B4-BE49-F238E27FC236}">
                <a16:creationId xmlns:a16="http://schemas.microsoft.com/office/drawing/2014/main" id="{B3DA00A1-614E-4227-A3C1-A816B6FDF980}"/>
              </a:ext>
            </a:extLst>
          </p:cNvPr>
          <p:cNvSpPr txBox="1"/>
          <p:nvPr/>
        </p:nvSpPr>
        <p:spPr>
          <a:xfrm>
            <a:off x="5058598" y="3208466"/>
            <a:ext cx="1586568" cy="861774"/>
          </a:xfrm>
          <a:prstGeom prst="rect">
            <a:avLst/>
          </a:prstGeom>
          <a:noFill/>
        </p:spPr>
        <p:txBody>
          <a:bodyPr wrap="square" rtlCol="0">
            <a:spAutoFit/>
          </a:bodyPr>
          <a:lstStyle/>
          <a:p>
            <a:pPr algn="ctr"/>
            <a:r>
              <a:rPr lang="en-US" sz="1000" i="1" dirty="0"/>
              <a:t>„The communication of emotions through changes in vocal prosody is one way to make synthesized speech sound more natural.”</a:t>
            </a:r>
          </a:p>
        </p:txBody>
      </p:sp>
    </p:spTree>
    <p:extLst>
      <p:ext uri="{BB962C8B-B14F-4D97-AF65-F5344CB8AC3E}">
        <p14:creationId xmlns:p14="http://schemas.microsoft.com/office/powerpoint/2010/main" val="31760096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3F27A5-701B-356F-FA98-CB4234D41F0B}"/>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BDC14E9-032B-9908-3E17-1FF3A3448B78}"/>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137FB102-F58C-DB11-EEDF-B88C8D733B9E}"/>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B668578C-D126-6498-71FE-290FA6EDB2D7}"/>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err="1"/>
              <a:t>Duville</a:t>
            </a:r>
            <a:r>
              <a:rPr lang="en-US" sz="1500" dirty="0"/>
              <a:t> et al . (2022) </a:t>
            </a:r>
          </a:p>
        </p:txBody>
      </p:sp>
      <p:pic>
        <p:nvPicPr>
          <p:cNvPr id="5" name="Grafik 4">
            <a:extLst>
              <a:ext uri="{FF2B5EF4-FFF2-40B4-BE49-F238E27FC236}">
                <a16:creationId xmlns:a16="http://schemas.microsoft.com/office/drawing/2014/main" id="{922C0547-4512-65D4-5EFE-2AD5A200E223}"/>
              </a:ext>
            </a:extLst>
          </p:cNvPr>
          <p:cNvPicPr>
            <a:picLocks noChangeAspect="1"/>
          </p:cNvPicPr>
          <p:nvPr/>
        </p:nvPicPr>
        <p:blipFill>
          <a:blip r:embed="rId3"/>
          <a:stretch>
            <a:fillRect/>
          </a:stretch>
        </p:blipFill>
        <p:spPr>
          <a:xfrm>
            <a:off x="740979" y="1109200"/>
            <a:ext cx="5376042" cy="2925100"/>
          </a:xfrm>
          <a:prstGeom prst="rect">
            <a:avLst/>
          </a:prstGeom>
        </p:spPr>
      </p:pic>
    </p:spTree>
    <p:extLst>
      <p:ext uri="{BB962C8B-B14F-4D97-AF65-F5344CB8AC3E}">
        <p14:creationId xmlns:p14="http://schemas.microsoft.com/office/powerpoint/2010/main" val="7366639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2D87A4-F9F2-CFFF-6DC5-7CFD13698A07}"/>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CAC9DB44-E06E-AD1D-4BC2-3C0FF99A5D95}"/>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86059453-9798-F8FE-184A-D935D3F9BA0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C3FB2AD7-3F58-4A6A-F811-1EBA561CE84C}"/>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err="1"/>
              <a:t>Duville</a:t>
            </a:r>
            <a:r>
              <a:rPr lang="en-US" sz="1500" dirty="0"/>
              <a:t> et al . (2022) </a:t>
            </a:r>
          </a:p>
        </p:txBody>
      </p:sp>
      <p:pic>
        <p:nvPicPr>
          <p:cNvPr id="9" name="Grafik 8">
            <a:extLst>
              <a:ext uri="{FF2B5EF4-FFF2-40B4-BE49-F238E27FC236}">
                <a16:creationId xmlns:a16="http://schemas.microsoft.com/office/drawing/2014/main" id="{D25419A1-B8FB-C97A-225E-0F3350BF85E7}"/>
              </a:ext>
            </a:extLst>
          </p:cNvPr>
          <p:cNvPicPr>
            <a:picLocks noChangeAspect="1"/>
          </p:cNvPicPr>
          <p:nvPr/>
        </p:nvPicPr>
        <p:blipFill>
          <a:blip r:embed="rId9"/>
          <a:stretch>
            <a:fillRect/>
          </a:stretch>
        </p:blipFill>
        <p:spPr>
          <a:xfrm>
            <a:off x="439303" y="761438"/>
            <a:ext cx="4761186" cy="3620624"/>
          </a:xfrm>
          <a:prstGeom prst="rect">
            <a:avLst/>
          </a:prstGeom>
        </p:spPr>
      </p:pic>
      <p:pic>
        <p:nvPicPr>
          <p:cNvPr id="10" name="Anger_F_B_L1_amenazado">
            <a:hlinkClick r:id="" action="ppaction://media"/>
            <a:extLst>
              <a:ext uri="{FF2B5EF4-FFF2-40B4-BE49-F238E27FC236}">
                <a16:creationId xmlns:a16="http://schemas.microsoft.com/office/drawing/2014/main" id="{B95ED8D7-B014-1074-DCD2-449A7BA4D79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6025609" y="1965982"/>
            <a:ext cx="609600" cy="609600"/>
          </a:xfrm>
          <a:prstGeom prst="rect">
            <a:avLst/>
          </a:prstGeom>
        </p:spPr>
      </p:pic>
      <p:pic>
        <p:nvPicPr>
          <p:cNvPr id="11" name="Anger_F_B_L2_amenazado">
            <a:hlinkClick r:id="" action="ppaction://media"/>
            <a:extLst>
              <a:ext uri="{FF2B5EF4-FFF2-40B4-BE49-F238E27FC236}">
                <a16:creationId xmlns:a16="http://schemas.microsoft.com/office/drawing/2014/main" id="{BB1BBD21-BC66-42FC-F27B-808D0E50083A}"/>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6025609" y="2695185"/>
            <a:ext cx="609600" cy="609600"/>
          </a:xfrm>
          <a:prstGeom prst="rect">
            <a:avLst/>
          </a:prstGeom>
        </p:spPr>
      </p:pic>
      <p:pic>
        <p:nvPicPr>
          <p:cNvPr id="12" name="Anger_F_B_amenazado">
            <a:hlinkClick r:id="" action="ppaction://media"/>
            <a:extLst>
              <a:ext uri="{FF2B5EF4-FFF2-40B4-BE49-F238E27FC236}">
                <a16:creationId xmlns:a16="http://schemas.microsoft.com/office/drawing/2014/main" id="{440BE72D-D8D9-1055-70FF-9C1A97834EA7}"/>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5962547" y="1205395"/>
            <a:ext cx="609600" cy="609600"/>
          </a:xfrm>
          <a:prstGeom prst="rect">
            <a:avLst/>
          </a:prstGeom>
        </p:spPr>
      </p:pic>
      <p:sp>
        <p:nvSpPr>
          <p:cNvPr id="13" name="Textfeld 12">
            <a:extLst>
              <a:ext uri="{FF2B5EF4-FFF2-40B4-BE49-F238E27FC236}">
                <a16:creationId xmlns:a16="http://schemas.microsoft.com/office/drawing/2014/main" id="{9D184935-BA8D-4166-4CE8-F45B00B4BFB5}"/>
              </a:ext>
            </a:extLst>
          </p:cNvPr>
          <p:cNvSpPr txBox="1"/>
          <p:nvPr/>
        </p:nvSpPr>
        <p:spPr>
          <a:xfrm>
            <a:off x="5200489" y="1387085"/>
            <a:ext cx="546945" cy="246221"/>
          </a:xfrm>
          <a:prstGeom prst="rect">
            <a:avLst/>
          </a:prstGeom>
          <a:noFill/>
        </p:spPr>
        <p:txBody>
          <a:bodyPr wrap="none" rtlCol="0">
            <a:spAutoFit/>
          </a:bodyPr>
          <a:lstStyle/>
          <a:p>
            <a:r>
              <a:rPr lang="en-US" sz="1000" dirty="0"/>
              <a:t>Human</a:t>
            </a:r>
          </a:p>
        </p:txBody>
      </p:sp>
      <p:sp>
        <p:nvSpPr>
          <p:cNvPr id="14" name="Textfeld 13">
            <a:extLst>
              <a:ext uri="{FF2B5EF4-FFF2-40B4-BE49-F238E27FC236}">
                <a16:creationId xmlns:a16="http://schemas.microsoft.com/office/drawing/2014/main" id="{156A8927-7EE6-F43C-7B04-6A34BA68178A}"/>
              </a:ext>
            </a:extLst>
          </p:cNvPr>
          <p:cNvSpPr txBox="1"/>
          <p:nvPr/>
        </p:nvSpPr>
        <p:spPr>
          <a:xfrm>
            <a:off x="5208372" y="2135842"/>
            <a:ext cx="542136" cy="246221"/>
          </a:xfrm>
          <a:prstGeom prst="rect">
            <a:avLst/>
          </a:prstGeom>
          <a:noFill/>
        </p:spPr>
        <p:txBody>
          <a:bodyPr wrap="none" rtlCol="0">
            <a:spAutoFit/>
          </a:bodyPr>
          <a:lstStyle/>
          <a:p>
            <a:r>
              <a:rPr lang="en-US" sz="1000" dirty="0"/>
              <a:t>Level 1</a:t>
            </a:r>
          </a:p>
        </p:txBody>
      </p:sp>
      <p:sp>
        <p:nvSpPr>
          <p:cNvPr id="15" name="Textfeld 14">
            <a:extLst>
              <a:ext uri="{FF2B5EF4-FFF2-40B4-BE49-F238E27FC236}">
                <a16:creationId xmlns:a16="http://schemas.microsoft.com/office/drawing/2014/main" id="{E3C65DA3-375D-284A-0587-1DAABC8F879C}"/>
              </a:ext>
            </a:extLst>
          </p:cNvPr>
          <p:cNvSpPr txBox="1"/>
          <p:nvPr/>
        </p:nvSpPr>
        <p:spPr>
          <a:xfrm>
            <a:off x="5208372" y="2876875"/>
            <a:ext cx="542136" cy="246221"/>
          </a:xfrm>
          <a:prstGeom prst="rect">
            <a:avLst/>
          </a:prstGeom>
          <a:noFill/>
        </p:spPr>
        <p:txBody>
          <a:bodyPr wrap="none" rtlCol="0">
            <a:spAutoFit/>
          </a:bodyPr>
          <a:lstStyle/>
          <a:p>
            <a:r>
              <a:rPr lang="en-US" sz="1000" dirty="0"/>
              <a:t>Level 2</a:t>
            </a:r>
          </a:p>
        </p:txBody>
      </p:sp>
    </p:spTree>
    <p:extLst>
      <p:ext uri="{BB962C8B-B14F-4D97-AF65-F5344CB8AC3E}">
        <p14:creationId xmlns:p14="http://schemas.microsoft.com/office/powerpoint/2010/main" val="346023697"/>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10"/>
                </p:tgtEl>
              </p:cMediaNode>
            </p:audio>
            <p:audio>
              <p:cMediaNode vol="80000">
                <p:cTn id="3" fill="hold" display="0">
                  <p:stCondLst>
                    <p:cond delay="indefinite"/>
                  </p:stCondLst>
                  <p:endCondLst>
                    <p:cond evt="onStopAudio" delay="0">
                      <p:tgtEl>
                        <p:sldTgt/>
                      </p:tgtEl>
                    </p:cond>
                  </p:endCondLst>
                </p:cTn>
                <p:tgtEl>
                  <p:spTgt spid="11"/>
                </p:tgtEl>
              </p:cMediaNode>
            </p:audio>
            <p:audio>
              <p:cMediaNode vol="80000">
                <p:cTn id="4" fill="hold" display="0">
                  <p:stCondLst>
                    <p:cond delay="indefinite"/>
                  </p:stCondLst>
                  <p:endCondLst>
                    <p:cond evt="onStopAudio" delay="0">
                      <p:tgtEl>
                        <p:sldTgt/>
                      </p:tgtEl>
                    </p:cond>
                  </p:endCondLst>
                </p:cTn>
                <p:tgtEl>
                  <p:spTgt spid="12"/>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0980C3-ED71-210E-8018-E6099B8423FD}"/>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92E4F6C9-BBBD-DB80-2170-E87CFB873769}"/>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3EB96AA4-EC39-D7AB-6FF0-F7F821C63F96}"/>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4E15FFCD-55C4-B659-EC19-7E8BFEB3DCA7}"/>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err="1"/>
              <a:t>Duville</a:t>
            </a:r>
            <a:r>
              <a:rPr lang="en-US" sz="1500" dirty="0"/>
              <a:t> et al . (2022) </a:t>
            </a:r>
          </a:p>
        </p:txBody>
      </p:sp>
      <p:sp>
        <p:nvSpPr>
          <p:cNvPr id="3" name="Textfeld 2">
            <a:extLst>
              <a:ext uri="{FF2B5EF4-FFF2-40B4-BE49-F238E27FC236}">
                <a16:creationId xmlns:a16="http://schemas.microsoft.com/office/drawing/2014/main" id="{9A90690D-D1E3-4A8D-3BD9-4F59CE7BDC48}"/>
              </a:ext>
            </a:extLst>
          </p:cNvPr>
          <p:cNvSpPr txBox="1"/>
          <p:nvPr/>
        </p:nvSpPr>
        <p:spPr>
          <a:xfrm>
            <a:off x="3158639" y="2944248"/>
            <a:ext cx="3475159" cy="1754326"/>
          </a:xfrm>
          <a:prstGeom prst="rect">
            <a:avLst/>
          </a:prstGeom>
          <a:noFill/>
        </p:spPr>
        <p:txBody>
          <a:bodyPr wrap="square" rtlCol="0">
            <a:spAutoFit/>
          </a:bodyPr>
          <a:lstStyle/>
          <a:p>
            <a:pPr marL="285750" indent="-285750">
              <a:buFont typeface="Arial" panose="020B0604020202020204" pitchFamily="34" charset="0"/>
              <a:buChar char="•"/>
            </a:pPr>
            <a:r>
              <a:rPr lang="en-US" sz="1400" dirty="0"/>
              <a:t>Naturalness affects the P200 and the LPP (less sensitive to emotional differentiation at lower naturalness)</a:t>
            </a:r>
          </a:p>
          <a:p>
            <a:pPr marL="285750" indent="-285750">
              <a:buFont typeface="Arial" panose="020B0604020202020204" pitchFamily="34" charset="0"/>
              <a:buChar char="•"/>
            </a:pPr>
            <a:r>
              <a:rPr lang="en-US" sz="1400" dirty="0"/>
              <a:t>Remotion recognition reduced</a:t>
            </a:r>
          </a:p>
          <a:p>
            <a:pPr marL="285750" indent="-285750">
              <a:buFont typeface="Arial" panose="020B0604020202020204" pitchFamily="34" charset="0"/>
              <a:buChar char="•"/>
            </a:pPr>
            <a:r>
              <a:rPr lang="en-US" sz="1400" dirty="0"/>
              <a:t>Valence and arousal perception </a:t>
            </a:r>
            <a:r>
              <a:rPr lang="en-US" sz="1400" dirty="0" err="1"/>
              <a:t>peserved</a:t>
            </a:r>
            <a:endParaRPr lang="en-US" sz="1400" dirty="0"/>
          </a:p>
          <a:p>
            <a:pPr marL="285750" indent="-285750">
              <a:buFont typeface="Arial" panose="020B0604020202020204" pitchFamily="34" charset="0"/>
              <a:buChar char="•"/>
            </a:pPr>
            <a:endParaRPr lang="en-US" sz="1000" dirty="0"/>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endParaRPr lang="en-US" sz="1400" dirty="0"/>
          </a:p>
        </p:txBody>
      </p:sp>
      <p:pic>
        <p:nvPicPr>
          <p:cNvPr id="5" name="Grafik 4">
            <a:extLst>
              <a:ext uri="{FF2B5EF4-FFF2-40B4-BE49-F238E27FC236}">
                <a16:creationId xmlns:a16="http://schemas.microsoft.com/office/drawing/2014/main" id="{07869DB8-9BED-A55C-1C78-08310576108B}"/>
              </a:ext>
            </a:extLst>
          </p:cNvPr>
          <p:cNvPicPr>
            <a:picLocks noChangeAspect="1"/>
          </p:cNvPicPr>
          <p:nvPr/>
        </p:nvPicPr>
        <p:blipFill>
          <a:blip r:embed="rId3"/>
          <a:stretch>
            <a:fillRect/>
          </a:stretch>
        </p:blipFill>
        <p:spPr>
          <a:xfrm>
            <a:off x="3276743" y="847484"/>
            <a:ext cx="3238952" cy="1724266"/>
          </a:xfrm>
          <a:prstGeom prst="rect">
            <a:avLst/>
          </a:prstGeom>
        </p:spPr>
      </p:pic>
      <p:pic>
        <p:nvPicPr>
          <p:cNvPr id="10" name="Grafik 9">
            <a:extLst>
              <a:ext uri="{FF2B5EF4-FFF2-40B4-BE49-F238E27FC236}">
                <a16:creationId xmlns:a16="http://schemas.microsoft.com/office/drawing/2014/main" id="{FE38A964-609A-8D37-FA4B-7CD629B70B2E}"/>
              </a:ext>
            </a:extLst>
          </p:cNvPr>
          <p:cNvPicPr>
            <a:picLocks noChangeAspect="1"/>
          </p:cNvPicPr>
          <p:nvPr/>
        </p:nvPicPr>
        <p:blipFill>
          <a:blip r:embed="rId4"/>
          <a:stretch>
            <a:fillRect/>
          </a:stretch>
        </p:blipFill>
        <p:spPr>
          <a:xfrm>
            <a:off x="513543" y="1057063"/>
            <a:ext cx="2133898" cy="1009791"/>
          </a:xfrm>
          <a:prstGeom prst="rect">
            <a:avLst/>
          </a:prstGeom>
        </p:spPr>
      </p:pic>
      <p:pic>
        <p:nvPicPr>
          <p:cNvPr id="12" name="Grafik 11">
            <a:extLst>
              <a:ext uri="{FF2B5EF4-FFF2-40B4-BE49-F238E27FC236}">
                <a16:creationId xmlns:a16="http://schemas.microsoft.com/office/drawing/2014/main" id="{9C01D22B-1EEE-4982-8561-D4D473B7C373}"/>
              </a:ext>
            </a:extLst>
          </p:cNvPr>
          <p:cNvPicPr>
            <a:picLocks noChangeAspect="1"/>
          </p:cNvPicPr>
          <p:nvPr/>
        </p:nvPicPr>
        <p:blipFill>
          <a:blip r:embed="rId5"/>
          <a:stretch>
            <a:fillRect/>
          </a:stretch>
        </p:blipFill>
        <p:spPr>
          <a:xfrm>
            <a:off x="561175" y="2189171"/>
            <a:ext cx="2086266" cy="1009791"/>
          </a:xfrm>
          <a:prstGeom prst="rect">
            <a:avLst/>
          </a:prstGeom>
        </p:spPr>
      </p:pic>
      <p:pic>
        <p:nvPicPr>
          <p:cNvPr id="14" name="Grafik 13">
            <a:extLst>
              <a:ext uri="{FF2B5EF4-FFF2-40B4-BE49-F238E27FC236}">
                <a16:creationId xmlns:a16="http://schemas.microsoft.com/office/drawing/2014/main" id="{B0474413-769C-39CD-6C46-17B8C8B29871}"/>
              </a:ext>
            </a:extLst>
          </p:cNvPr>
          <p:cNvPicPr>
            <a:picLocks noChangeAspect="1"/>
          </p:cNvPicPr>
          <p:nvPr/>
        </p:nvPicPr>
        <p:blipFill>
          <a:blip r:embed="rId6"/>
          <a:stretch>
            <a:fillRect/>
          </a:stretch>
        </p:blipFill>
        <p:spPr>
          <a:xfrm>
            <a:off x="570701" y="3321279"/>
            <a:ext cx="2076740" cy="1000265"/>
          </a:xfrm>
          <a:prstGeom prst="rect">
            <a:avLst/>
          </a:prstGeom>
        </p:spPr>
      </p:pic>
      <p:sp>
        <p:nvSpPr>
          <p:cNvPr id="15" name="Textfeld 14">
            <a:extLst>
              <a:ext uri="{FF2B5EF4-FFF2-40B4-BE49-F238E27FC236}">
                <a16:creationId xmlns:a16="http://schemas.microsoft.com/office/drawing/2014/main" id="{F77880F7-E1B7-C864-E0E9-7F1D9FDCE607}"/>
              </a:ext>
            </a:extLst>
          </p:cNvPr>
          <p:cNvSpPr txBox="1"/>
          <p:nvPr/>
        </p:nvSpPr>
        <p:spPr>
          <a:xfrm>
            <a:off x="617999" y="1033133"/>
            <a:ext cx="546945" cy="246221"/>
          </a:xfrm>
          <a:prstGeom prst="rect">
            <a:avLst/>
          </a:prstGeom>
          <a:noFill/>
        </p:spPr>
        <p:txBody>
          <a:bodyPr wrap="none" rtlCol="0">
            <a:spAutoFit/>
          </a:bodyPr>
          <a:lstStyle/>
          <a:p>
            <a:r>
              <a:rPr lang="en-US" sz="1000" dirty="0"/>
              <a:t>Human</a:t>
            </a:r>
          </a:p>
        </p:txBody>
      </p:sp>
      <p:sp>
        <p:nvSpPr>
          <p:cNvPr id="16" name="Textfeld 15">
            <a:extLst>
              <a:ext uri="{FF2B5EF4-FFF2-40B4-BE49-F238E27FC236}">
                <a16:creationId xmlns:a16="http://schemas.microsoft.com/office/drawing/2014/main" id="{C04A4D18-C84A-33E8-EF18-4C57DF498FD2}"/>
              </a:ext>
            </a:extLst>
          </p:cNvPr>
          <p:cNvSpPr txBox="1"/>
          <p:nvPr/>
        </p:nvSpPr>
        <p:spPr>
          <a:xfrm>
            <a:off x="620604" y="2150739"/>
            <a:ext cx="542136" cy="246221"/>
          </a:xfrm>
          <a:prstGeom prst="rect">
            <a:avLst/>
          </a:prstGeom>
          <a:noFill/>
        </p:spPr>
        <p:txBody>
          <a:bodyPr wrap="none" rtlCol="0">
            <a:spAutoFit/>
          </a:bodyPr>
          <a:lstStyle/>
          <a:p>
            <a:r>
              <a:rPr lang="en-US" sz="1000" dirty="0"/>
              <a:t>Level 1</a:t>
            </a:r>
          </a:p>
        </p:txBody>
      </p:sp>
      <p:sp>
        <p:nvSpPr>
          <p:cNvPr id="17" name="Textfeld 16">
            <a:extLst>
              <a:ext uri="{FF2B5EF4-FFF2-40B4-BE49-F238E27FC236}">
                <a16:creationId xmlns:a16="http://schemas.microsoft.com/office/drawing/2014/main" id="{0E415AA5-9036-AFC5-A5AD-8571FBD14B7B}"/>
              </a:ext>
            </a:extLst>
          </p:cNvPr>
          <p:cNvSpPr txBox="1"/>
          <p:nvPr/>
        </p:nvSpPr>
        <p:spPr>
          <a:xfrm>
            <a:off x="616044" y="3274964"/>
            <a:ext cx="542136" cy="246221"/>
          </a:xfrm>
          <a:prstGeom prst="rect">
            <a:avLst/>
          </a:prstGeom>
          <a:noFill/>
        </p:spPr>
        <p:txBody>
          <a:bodyPr wrap="none" rtlCol="0">
            <a:spAutoFit/>
          </a:bodyPr>
          <a:lstStyle/>
          <a:p>
            <a:r>
              <a:rPr lang="en-US" sz="1000" dirty="0"/>
              <a:t>Level 2</a:t>
            </a:r>
          </a:p>
        </p:txBody>
      </p:sp>
    </p:spTree>
    <p:extLst>
      <p:ext uri="{BB962C8B-B14F-4D97-AF65-F5344CB8AC3E}">
        <p14:creationId xmlns:p14="http://schemas.microsoft.com/office/powerpoint/2010/main" val="34969043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The uncanny valley for voices</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sp>
        <p:nvSpPr>
          <p:cNvPr id="9" name="Textfeld 8">
            <a:extLst>
              <a:ext uri="{FF2B5EF4-FFF2-40B4-BE49-F238E27FC236}">
                <a16:creationId xmlns:a16="http://schemas.microsoft.com/office/drawing/2014/main" id="{71AE96A2-79E8-4A82-B215-70D7814C4090}"/>
              </a:ext>
            </a:extLst>
          </p:cNvPr>
          <p:cNvSpPr txBox="1"/>
          <p:nvPr/>
        </p:nvSpPr>
        <p:spPr>
          <a:xfrm>
            <a:off x="340095" y="792420"/>
            <a:ext cx="6305070"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a:t>No consistent evidence for an uncanny valley for voices</a:t>
            </a:r>
          </a:p>
          <a:p>
            <a:pPr marL="285750" indent="-285750">
              <a:buFont typeface="Arial" panose="020B0604020202020204" pitchFamily="34" charset="0"/>
              <a:buChar char="•"/>
            </a:pPr>
            <a:r>
              <a:rPr lang="en-US" sz="1400" dirty="0"/>
              <a:t>Evidence for a linear relationship between naturalness and perception of eeriness/trust </a:t>
            </a:r>
            <a:r>
              <a:rPr lang="en-US" sz="1000" dirty="0"/>
              <a:t>(</a:t>
            </a:r>
            <a:r>
              <a:rPr lang="en-US" sz="1050" dirty="0" err="1"/>
              <a:t>Alipour</a:t>
            </a:r>
            <a:r>
              <a:rPr lang="en-US" sz="1050" dirty="0"/>
              <a:t> 2023, </a:t>
            </a:r>
            <a:r>
              <a:rPr lang="en-US" sz="1050" dirty="0" err="1"/>
              <a:t>Kühne</a:t>
            </a:r>
            <a:r>
              <a:rPr lang="en-US" sz="1050" dirty="0"/>
              <a:t> 2020, Baird et al 2018, </a:t>
            </a:r>
            <a:r>
              <a:rPr lang="en-US" sz="1050" dirty="0" err="1"/>
              <a:t>Romportl</a:t>
            </a:r>
            <a:r>
              <a:rPr lang="en-US" sz="1050" dirty="0"/>
              <a:t> 2014, </a:t>
            </a:r>
            <a:r>
              <a:rPr lang="en-US" sz="1000" dirty="0" err="1"/>
              <a:t>Schreibelmayer</a:t>
            </a:r>
            <a:r>
              <a:rPr lang="en-US" sz="1000" dirty="0"/>
              <a:t> 2022)</a:t>
            </a:r>
          </a:p>
          <a:p>
            <a:pPr marL="285750" indent="-285750">
              <a:buFont typeface="Arial" panose="020B0604020202020204" pitchFamily="34" charset="0"/>
              <a:buChar char="•"/>
            </a:pPr>
            <a:endParaRPr lang="en-US" sz="1400" dirty="0"/>
          </a:p>
        </p:txBody>
      </p:sp>
      <p:pic>
        <p:nvPicPr>
          <p:cNvPr id="3" name="Grafik 2">
            <a:extLst>
              <a:ext uri="{FF2B5EF4-FFF2-40B4-BE49-F238E27FC236}">
                <a16:creationId xmlns:a16="http://schemas.microsoft.com/office/drawing/2014/main" id="{E1DFAFE0-A462-45B0-BB6E-5BB676BDC2DE}"/>
              </a:ext>
            </a:extLst>
          </p:cNvPr>
          <p:cNvPicPr>
            <a:picLocks noChangeAspect="1"/>
          </p:cNvPicPr>
          <p:nvPr/>
        </p:nvPicPr>
        <p:blipFill rotWithShape="1">
          <a:blip r:embed="rId3"/>
          <a:srcRect r="7723"/>
          <a:stretch/>
        </p:blipFill>
        <p:spPr>
          <a:xfrm>
            <a:off x="1266652" y="1700361"/>
            <a:ext cx="3805932" cy="2727346"/>
          </a:xfrm>
          <a:prstGeom prst="rect">
            <a:avLst/>
          </a:prstGeom>
        </p:spPr>
      </p:pic>
      <p:sp>
        <p:nvSpPr>
          <p:cNvPr id="4" name="Textfeld 3">
            <a:extLst>
              <a:ext uri="{FF2B5EF4-FFF2-40B4-BE49-F238E27FC236}">
                <a16:creationId xmlns:a16="http://schemas.microsoft.com/office/drawing/2014/main" id="{00C9BB82-792A-42ED-9DD3-A2D869A24FE9}"/>
              </a:ext>
            </a:extLst>
          </p:cNvPr>
          <p:cNvSpPr txBox="1"/>
          <p:nvPr/>
        </p:nvSpPr>
        <p:spPr>
          <a:xfrm>
            <a:off x="5482024" y="4174557"/>
            <a:ext cx="1370888" cy="307777"/>
          </a:xfrm>
          <a:prstGeom prst="rect">
            <a:avLst/>
          </a:prstGeom>
          <a:noFill/>
        </p:spPr>
        <p:txBody>
          <a:bodyPr wrap="none" rtlCol="0">
            <a:spAutoFit/>
          </a:bodyPr>
          <a:lstStyle/>
          <a:p>
            <a:r>
              <a:rPr lang="en-US" sz="1400" dirty="0" err="1"/>
              <a:t>Kühne</a:t>
            </a:r>
            <a:r>
              <a:rPr lang="en-US" sz="1400" dirty="0"/>
              <a:t> et al 2020</a:t>
            </a:r>
          </a:p>
        </p:txBody>
      </p:sp>
    </p:spTree>
    <p:extLst>
      <p:ext uri="{BB962C8B-B14F-4D97-AF65-F5344CB8AC3E}">
        <p14:creationId xmlns:p14="http://schemas.microsoft.com/office/powerpoint/2010/main" val="30331812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Diel &amp; Lewis (2023 – preprint)</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pic>
        <p:nvPicPr>
          <p:cNvPr id="3" name="Grafik 2">
            <a:extLst>
              <a:ext uri="{FF2B5EF4-FFF2-40B4-BE49-F238E27FC236}">
                <a16:creationId xmlns:a16="http://schemas.microsoft.com/office/drawing/2014/main" id="{C3FD1182-3588-4AAE-B3BA-BE9D3C7F600F}"/>
              </a:ext>
            </a:extLst>
          </p:cNvPr>
          <p:cNvPicPr>
            <a:picLocks noChangeAspect="1"/>
          </p:cNvPicPr>
          <p:nvPr/>
        </p:nvPicPr>
        <p:blipFill>
          <a:blip r:embed="rId3"/>
          <a:stretch>
            <a:fillRect/>
          </a:stretch>
        </p:blipFill>
        <p:spPr>
          <a:xfrm>
            <a:off x="340095" y="768743"/>
            <a:ext cx="5624768" cy="3606014"/>
          </a:xfrm>
          <a:prstGeom prst="rect">
            <a:avLst/>
          </a:prstGeom>
        </p:spPr>
      </p:pic>
      <p:sp>
        <p:nvSpPr>
          <p:cNvPr id="4" name="Textfeld 3">
            <a:extLst>
              <a:ext uri="{FF2B5EF4-FFF2-40B4-BE49-F238E27FC236}">
                <a16:creationId xmlns:a16="http://schemas.microsoft.com/office/drawing/2014/main" id="{5246BF83-0241-4DB2-9630-D79FA8F663F9}"/>
              </a:ext>
            </a:extLst>
          </p:cNvPr>
          <p:cNvSpPr txBox="1"/>
          <p:nvPr/>
        </p:nvSpPr>
        <p:spPr>
          <a:xfrm>
            <a:off x="4627180" y="3606572"/>
            <a:ext cx="2180178" cy="400110"/>
          </a:xfrm>
          <a:prstGeom prst="rect">
            <a:avLst/>
          </a:prstGeom>
          <a:noFill/>
        </p:spPr>
        <p:txBody>
          <a:bodyPr wrap="square" rtlCol="0">
            <a:spAutoFit/>
          </a:bodyPr>
          <a:lstStyle/>
          <a:p>
            <a:r>
              <a:rPr lang="en-US" sz="1000" dirty="0"/>
              <a:t>(1) Deviation from familiar categories </a:t>
            </a:r>
          </a:p>
          <a:p>
            <a:r>
              <a:rPr lang="en-US" sz="1000" dirty="0"/>
              <a:t>(2) Categorical ambiguity</a:t>
            </a:r>
          </a:p>
        </p:txBody>
      </p:sp>
    </p:spTree>
    <p:extLst>
      <p:ext uri="{BB962C8B-B14F-4D97-AF65-F5344CB8AC3E}">
        <p14:creationId xmlns:p14="http://schemas.microsoft.com/office/powerpoint/2010/main" val="39139986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Diel &amp; Lewis (2023 – preprint)</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pic>
        <p:nvPicPr>
          <p:cNvPr id="4" name="Grafik 3">
            <a:extLst>
              <a:ext uri="{FF2B5EF4-FFF2-40B4-BE49-F238E27FC236}">
                <a16:creationId xmlns:a16="http://schemas.microsoft.com/office/drawing/2014/main" id="{E204FDD0-3A0F-4723-B708-FDC338EFBA4A}"/>
              </a:ext>
            </a:extLst>
          </p:cNvPr>
          <p:cNvPicPr>
            <a:picLocks noChangeAspect="1"/>
          </p:cNvPicPr>
          <p:nvPr/>
        </p:nvPicPr>
        <p:blipFill>
          <a:blip r:embed="rId3"/>
          <a:stretch>
            <a:fillRect/>
          </a:stretch>
        </p:blipFill>
        <p:spPr>
          <a:xfrm>
            <a:off x="0" y="854491"/>
            <a:ext cx="5614038" cy="3617414"/>
          </a:xfrm>
          <a:prstGeom prst="rect">
            <a:avLst/>
          </a:prstGeom>
        </p:spPr>
      </p:pic>
      <p:pic>
        <p:nvPicPr>
          <p:cNvPr id="5" name="Grafik 4">
            <a:extLst>
              <a:ext uri="{FF2B5EF4-FFF2-40B4-BE49-F238E27FC236}">
                <a16:creationId xmlns:a16="http://schemas.microsoft.com/office/drawing/2014/main" id="{93B2F9B0-AEF3-4F72-BCA2-DD6131E06BCA}"/>
              </a:ext>
            </a:extLst>
          </p:cNvPr>
          <p:cNvPicPr>
            <a:picLocks noChangeAspect="1"/>
          </p:cNvPicPr>
          <p:nvPr/>
        </p:nvPicPr>
        <p:blipFill>
          <a:blip r:embed="rId4"/>
          <a:stretch>
            <a:fillRect/>
          </a:stretch>
        </p:blipFill>
        <p:spPr>
          <a:xfrm>
            <a:off x="400655" y="665160"/>
            <a:ext cx="3698060" cy="511616"/>
          </a:xfrm>
          <a:prstGeom prst="rect">
            <a:avLst/>
          </a:prstGeom>
        </p:spPr>
      </p:pic>
      <p:sp>
        <p:nvSpPr>
          <p:cNvPr id="3" name="Textfeld 2">
            <a:extLst>
              <a:ext uri="{FF2B5EF4-FFF2-40B4-BE49-F238E27FC236}">
                <a16:creationId xmlns:a16="http://schemas.microsoft.com/office/drawing/2014/main" id="{85BF4CE8-3C39-3CB5-1635-7D709E1EB234}"/>
              </a:ext>
            </a:extLst>
          </p:cNvPr>
          <p:cNvSpPr txBox="1"/>
          <p:nvPr/>
        </p:nvSpPr>
        <p:spPr>
          <a:xfrm>
            <a:off x="4861550" y="453866"/>
            <a:ext cx="1941271" cy="1631216"/>
          </a:xfrm>
          <a:prstGeom prst="rect">
            <a:avLst/>
          </a:prstGeom>
          <a:noFill/>
        </p:spPr>
        <p:txBody>
          <a:bodyPr wrap="square" rtlCol="0">
            <a:spAutoFit/>
          </a:bodyPr>
          <a:lstStyle/>
          <a:p>
            <a:pPr algn="l"/>
            <a:r>
              <a:rPr lang="en-US" sz="1000" b="0" i="0" u="none" strike="noStrike" baseline="0" dirty="0">
                <a:solidFill>
                  <a:srgbClr val="4A4A4A"/>
                </a:solidFill>
                <a:latin typeface="Roboto-Regular"/>
              </a:rPr>
              <a:t>“While voices can fall into an uncanny valley, synthetic voices successfully escape it. </a:t>
            </a:r>
            <a:r>
              <a:rPr lang="en-US" sz="1000" dirty="0">
                <a:solidFill>
                  <a:srgbClr val="4A4A4A"/>
                </a:solidFill>
                <a:latin typeface="Roboto-Regular"/>
              </a:rPr>
              <a:t>T</a:t>
            </a:r>
            <a:r>
              <a:rPr lang="en-US" sz="1000" b="0" i="0" u="none" strike="noStrike" baseline="0" dirty="0">
                <a:solidFill>
                  <a:srgbClr val="4A4A4A"/>
                </a:solidFill>
                <a:latin typeface="Roboto-Regular"/>
              </a:rPr>
              <a:t>he results support the account that uncanniness is caused by deviations from familiar categories, rather than categorical ambiguity or the misattribution of mind or animacy.”</a:t>
            </a:r>
            <a:endParaRPr lang="en-US" sz="1000" dirty="0"/>
          </a:p>
        </p:txBody>
      </p:sp>
    </p:spTree>
    <p:extLst>
      <p:ext uri="{BB962C8B-B14F-4D97-AF65-F5344CB8AC3E}">
        <p14:creationId xmlns:p14="http://schemas.microsoft.com/office/powerpoint/2010/main" val="15159835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Multimodal agent perception</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sp>
        <p:nvSpPr>
          <p:cNvPr id="9" name="Textfeld 8">
            <a:extLst>
              <a:ext uri="{FF2B5EF4-FFF2-40B4-BE49-F238E27FC236}">
                <a16:creationId xmlns:a16="http://schemas.microsoft.com/office/drawing/2014/main" id="{71AE96A2-79E8-4A82-B215-70D7814C4090}"/>
              </a:ext>
            </a:extLst>
          </p:cNvPr>
          <p:cNvSpPr txBox="1"/>
          <p:nvPr/>
        </p:nvSpPr>
        <p:spPr>
          <a:xfrm>
            <a:off x="340096" y="961697"/>
            <a:ext cx="6305070" cy="2031325"/>
          </a:xfrm>
          <a:prstGeom prst="rect">
            <a:avLst/>
          </a:prstGeom>
          <a:noFill/>
        </p:spPr>
        <p:txBody>
          <a:bodyPr wrap="square" rtlCol="0">
            <a:spAutoFit/>
          </a:bodyPr>
          <a:lstStyle/>
          <a:p>
            <a:endParaRPr lang="en-US" sz="1400" dirty="0"/>
          </a:p>
          <a:p>
            <a:pPr marL="285750" indent="-285750">
              <a:buFont typeface="Arial" panose="020B0604020202020204" pitchFamily="34" charset="0"/>
              <a:buChar char="•"/>
            </a:pPr>
            <a:r>
              <a:rPr lang="en-US" sz="1400" dirty="0"/>
              <a:t>No effects of voice naturalness on judgement of virtual character </a:t>
            </a:r>
            <a:r>
              <a:rPr lang="en-US" sz="1000" dirty="0"/>
              <a:t>(Cabral et al. 2017)</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"higher motion and voice realism independently improve speech-gesture match, as well as perceived likability and human-likeness; maximum naturalness in each channel should be preferred over congruence between </a:t>
            </a:r>
            <a:r>
              <a:rPr lang="en-US" sz="1400" dirty="0" err="1"/>
              <a:t>modalitites</a:t>
            </a:r>
            <a:r>
              <a:rPr lang="en-US" sz="1400" dirty="0"/>
              <a:t>“ </a:t>
            </a:r>
            <a:r>
              <a:rPr lang="en-US" sz="1000" dirty="0"/>
              <a:t>(</a:t>
            </a:r>
            <a:r>
              <a:rPr lang="en-US" sz="1000" dirty="0" err="1"/>
              <a:t>Festl</a:t>
            </a:r>
            <a:r>
              <a:rPr lang="en-US" sz="1000" dirty="0"/>
              <a:t> et. al., 2021)</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negative effects of inconsistency </a:t>
            </a:r>
            <a:r>
              <a:rPr lang="en-US" sz="1000" dirty="0"/>
              <a:t>(Gong et al., 2007) </a:t>
            </a:r>
          </a:p>
          <a:p>
            <a:pPr marL="285750"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162824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Current problems: </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5" name="Textfeld 4">
            <a:extLst>
              <a:ext uri="{FF2B5EF4-FFF2-40B4-BE49-F238E27FC236}">
                <a16:creationId xmlns:a16="http://schemas.microsoft.com/office/drawing/2014/main" id="{FE9EBD50-C8B5-4399-9F0F-7AD1AE88DD47}"/>
              </a:ext>
            </a:extLst>
          </p:cNvPr>
          <p:cNvSpPr txBox="1"/>
          <p:nvPr/>
        </p:nvSpPr>
        <p:spPr>
          <a:xfrm>
            <a:off x="340096" y="961697"/>
            <a:ext cx="6305070" cy="1200329"/>
          </a:xfrm>
          <a:prstGeom prst="rect">
            <a:avLst/>
          </a:prstGeom>
          <a:noFill/>
        </p:spPr>
        <p:txBody>
          <a:bodyPr wrap="square" rtlCol="0">
            <a:spAutoFit/>
          </a:bodyPr>
          <a:lstStyle/>
          <a:p>
            <a:pPr marL="342900" indent="-342900">
              <a:buFont typeface="+mj-lt"/>
              <a:buAutoNum type="arabicParenBoth"/>
            </a:pPr>
            <a:r>
              <a:rPr lang="en-US" dirty="0"/>
              <a:t>Conceptual </a:t>
            </a:r>
            <a:r>
              <a:rPr lang="en-US" dirty="0" err="1"/>
              <a:t>underspecification</a:t>
            </a:r>
            <a:endParaRPr lang="en-US" dirty="0"/>
          </a:p>
          <a:p>
            <a:pPr marL="342900" indent="-342900">
              <a:buFont typeface="+mj-lt"/>
              <a:buAutoNum type="arabicParenBoth"/>
            </a:pPr>
            <a:r>
              <a:rPr lang="en-US" dirty="0"/>
              <a:t>Inconsistent operationalization</a:t>
            </a:r>
          </a:p>
          <a:p>
            <a:pPr marL="342900" indent="-342900">
              <a:buFont typeface="+mj-lt"/>
              <a:buAutoNum type="arabicParenBoth"/>
            </a:pPr>
            <a:r>
              <a:rPr lang="en-US" dirty="0"/>
              <a:t>Lack of exchange between different research domains</a:t>
            </a:r>
          </a:p>
          <a:p>
            <a:pPr marL="342900" indent="-342900">
              <a:buFont typeface="+mj-lt"/>
              <a:buAutoNum type="arabicParenBoth"/>
            </a:pPr>
            <a:r>
              <a:rPr lang="en-US" dirty="0"/>
              <a:t>Insufficient anchoring in voice perception theory</a:t>
            </a:r>
          </a:p>
        </p:txBody>
      </p:sp>
      <p:sp>
        <p:nvSpPr>
          <p:cNvPr id="7" name="Textfeld 6">
            <a:extLst>
              <a:ext uri="{FF2B5EF4-FFF2-40B4-BE49-F238E27FC236}">
                <a16:creationId xmlns:a16="http://schemas.microsoft.com/office/drawing/2014/main" id="{FB679B32-2DB3-47F3-933C-58368046F449}"/>
              </a:ext>
            </a:extLst>
          </p:cNvPr>
          <p:cNvSpPr txBox="1"/>
          <p:nvPr/>
        </p:nvSpPr>
        <p:spPr>
          <a:xfrm>
            <a:off x="340096" y="2840733"/>
            <a:ext cx="6305070" cy="954107"/>
          </a:xfrm>
          <a:prstGeom prst="rect">
            <a:avLst/>
          </a:prstGeom>
          <a:noFill/>
        </p:spPr>
        <p:txBody>
          <a:bodyPr wrap="square" rtlCol="0">
            <a:spAutoFit/>
          </a:bodyPr>
          <a:lstStyle/>
          <a:p>
            <a:pPr marL="285750" indent="-285750">
              <a:buFont typeface="Wingdings" panose="05000000000000000000" pitchFamily="2" charset="2"/>
              <a:buChar char="Ø"/>
            </a:pPr>
            <a:r>
              <a:rPr lang="en-US" sz="1400" dirty="0"/>
              <a:t>Precluded a systematic understanding of vocal naturalness</a:t>
            </a:r>
          </a:p>
          <a:p>
            <a:pPr marL="285750" indent="-285750">
              <a:buFont typeface="Wingdings" panose="05000000000000000000" pitchFamily="2" charset="2"/>
              <a:buChar char="Ø"/>
            </a:pPr>
            <a:r>
              <a:rPr lang="en-US" sz="1400" dirty="0"/>
              <a:t>Impeded the visibility of this research to a wider readership</a:t>
            </a:r>
          </a:p>
          <a:p>
            <a:pPr marL="285750" indent="-285750">
              <a:buFont typeface="Wingdings" panose="05000000000000000000" pitchFamily="2" charset="2"/>
              <a:buChar char="Ø"/>
            </a:pPr>
            <a:r>
              <a:rPr lang="en-US" sz="1400" dirty="0"/>
              <a:t>Has kept us from asking some crucial research questions</a:t>
            </a:r>
          </a:p>
          <a:p>
            <a:pPr marL="285750" indent="-285750">
              <a:buFont typeface="Wingdings" panose="05000000000000000000" pitchFamily="2" charset="2"/>
              <a:buChar char="Ø"/>
            </a:pPr>
            <a:r>
              <a:rPr lang="en-US" sz="1400" dirty="0"/>
              <a:t>Has led to a divergence between theory and </a:t>
            </a:r>
            <a:r>
              <a:rPr lang="en-US" sz="1400" dirty="0" err="1"/>
              <a:t>practise</a:t>
            </a:r>
            <a:endParaRPr lang="en-US" sz="1400" dirty="0"/>
          </a:p>
        </p:txBody>
      </p:sp>
    </p:spTree>
    <p:extLst>
      <p:ext uri="{BB962C8B-B14F-4D97-AF65-F5344CB8AC3E}">
        <p14:creationId xmlns:p14="http://schemas.microsoft.com/office/powerpoint/2010/main" val="2439402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Multimodal agent perception (Mitchell 2011)</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pic>
        <p:nvPicPr>
          <p:cNvPr id="5" name="Grafik 4">
            <a:extLst>
              <a:ext uri="{FF2B5EF4-FFF2-40B4-BE49-F238E27FC236}">
                <a16:creationId xmlns:a16="http://schemas.microsoft.com/office/drawing/2014/main" id="{514CFA6E-D589-4E21-9BD3-F37C5B2EC0E2}"/>
              </a:ext>
            </a:extLst>
          </p:cNvPr>
          <p:cNvPicPr>
            <a:picLocks noChangeAspect="1"/>
          </p:cNvPicPr>
          <p:nvPr/>
        </p:nvPicPr>
        <p:blipFill>
          <a:blip r:embed="rId3"/>
          <a:stretch>
            <a:fillRect/>
          </a:stretch>
        </p:blipFill>
        <p:spPr>
          <a:xfrm>
            <a:off x="488716" y="932595"/>
            <a:ext cx="5880568" cy="3278310"/>
          </a:xfrm>
          <a:prstGeom prst="rect">
            <a:avLst/>
          </a:prstGeom>
        </p:spPr>
      </p:pic>
    </p:spTree>
    <p:extLst>
      <p:ext uri="{BB962C8B-B14F-4D97-AF65-F5344CB8AC3E}">
        <p14:creationId xmlns:p14="http://schemas.microsoft.com/office/powerpoint/2010/main" val="33377784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2" y="3033280"/>
            <a:ext cx="3069378"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2689499" cy="530915"/>
          </a:xfrm>
          <a:prstGeom prst="rect">
            <a:avLst/>
          </a:prstGeom>
          <a:noFill/>
        </p:spPr>
        <p:txBody>
          <a:bodyPr wrap="square" lIns="0" tIns="0" rIns="0" bIns="0" rtlCol="0">
            <a:noAutofit/>
          </a:bodyPr>
          <a:lstStyle/>
          <a:p>
            <a:r>
              <a:rPr lang="en-US" sz="1500" dirty="0">
                <a:latin typeface="Palatino Linotype" panose="02040502050505030304" pitchFamily="18" charset="0"/>
              </a:rPr>
              <a:t>Thank you for your attention </a:t>
            </a:r>
            <a:r>
              <a:rPr lang="en-US" sz="1500" dirty="0">
                <a:latin typeface="Palatino Linotype" panose="02040502050505030304" pitchFamily="18" charset="0"/>
                <a:sym typeface="Wingdings" panose="05000000000000000000" pitchFamily="2" charset="2"/>
              </a:rPr>
              <a:t></a:t>
            </a:r>
            <a:endParaRPr lang="en-US" sz="1500" dirty="0">
              <a:latin typeface="Palatino Linotype" panose="02040502050505030304" pitchFamily="18" charset="0"/>
            </a:endParaRP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3446478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90B9D-DB47-4C19-851B-F0F314E919E3}"/>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92E58ECB-0765-7EA1-6D33-EF148F8E4D9D}"/>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6841C760-64C8-1C86-49D1-D6169ADF82D2}"/>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C4F6BAAF-115B-1DE6-EFF4-67882FB4B95E}"/>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Overview over voice synthesis methods</a:t>
            </a:r>
          </a:p>
        </p:txBody>
      </p:sp>
      <p:sp>
        <p:nvSpPr>
          <p:cNvPr id="3" name="Textfeld 2">
            <a:extLst>
              <a:ext uri="{FF2B5EF4-FFF2-40B4-BE49-F238E27FC236}">
                <a16:creationId xmlns:a16="http://schemas.microsoft.com/office/drawing/2014/main" id="{F70F7E86-3F05-34FE-BBEC-193CF7EDDD52}"/>
              </a:ext>
            </a:extLst>
          </p:cNvPr>
          <p:cNvSpPr txBox="1"/>
          <p:nvPr/>
        </p:nvSpPr>
        <p:spPr>
          <a:xfrm>
            <a:off x="2597368" y="1333800"/>
            <a:ext cx="1663263" cy="64633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Articulatory synthesis</a:t>
            </a:r>
          </a:p>
          <a:p>
            <a:pPr algn="ctr"/>
            <a:endParaRPr lang="en-US" sz="1200" dirty="0"/>
          </a:p>
        </p:txBody>
      </p:sp>
      <p:pic>
        <p:nvPicPr>
          <p:cNvPr id="10" name="Grafik 9">
            <a:extLst>
              <a:ext uri="{FF2B5EF4-FFF2-40B4-BE49-F238E27FC236}">
                <a16:creationId xmlns:a16="http://schemas.microsoft.com/office/drawing/2014/main" id="{8AF5270B-83B0-A865-DCF7-D0D1CB73A7CC}"/>
              </a:ext>
            </a:extLst>
          </p:cNvPr>
          <p:cNvPicPr>
            <a:picLocks noChangeAspect="1"/>
          </p:cNvPicPr>
          <p:nvPr/>
        </p:nvPicPr>
        <p:blipFill>
          <a:blip r:embed="rId3"/>
          <a:stretch>
            <a:fillRect/>
          </a:stretch>
        </p:blipFill>
        <p:spPr>
          <a:xfrm>
            <a:off x="2597368" y="2172150"/>
            <a:ext cx="1663262" cy="1429820"/>
          </a:xfrm>
          <a:prstGeom prst="rect">
            <a:avLst/>
          </a:prstGeom>
        </p:spPr>
      </p:pic>
      <p:sp>
        <p:nvSpPr>
          <p:cNvPr id="11" name="Textfeld 10">
            <a:extLst>
              <a:ext uri="{FF2B5EF4-FFF2-40B4-BE49-F238E27FC236}">
                <a16:creationId xmlns:a16="http://schemas.microsoft.com/office/drawing/2014/main" id="{EA92077D-1BBA-CFD8-25DD-2DFE33DF61E5}"/>
              </a:ext>
            </a:extLst>
          </p:cNvPr>
          <p:cNvSpPr txBox="1"/>
          <p:nvPr/>
        </p:nvSpPr>
        <p:spPr>
          <a:xfrm>
            <a:off x="2570430" y="3670878"/>
            <a:ext cx="1717137" cy="246221"/>
          </a:xfrm>
          <a:prstGeom prst="rect">
            <a:avLst/>
          </a:prstGeom>
          <a:noFill/>
        </p:spPr>
        <p:txBody>
          <a:bodyPr wrap="none" rtlCol="0">
            <a:spAutoFit/>
          </a:bodyPr>
          <a:lstStyle/>
          <a:p>
            <a:r>
              <a:rPr lang="en-US" sz="1000" dirty="0"/>
              <a:t>https://www.vocaltractlab.de/</a:t>
            </a:r>
          </a:p>
        </p:txBody>
      </p:sp>
      <p:sp>
        <p:nvSpPr>
          <p:cNvPr id="12" name="Textfeld 11">
            <a:extLst>
              <a:ext uri="{FF2B5EF4-FFF2-40B4-BE49-F238E27FC236}">
                <a16:creationId xmlns:a16="http://schemas.microsoft.com/office/drawing/2014/main" id="{B413003F-649B-85BF-F7B2-1E66918200C4}"/>
              </a:ext>
            </a:extLst>
          </p:cNvPr>
          <p:cNvSpPr txBox="1"/>
          <p:nvPr/>
        </p:nvSpPr>
        <p:spPr>
          <a:xfrm>
            <a:off x="513543" y="1338041"/>
            <a:ext cx="1663263" cy="64633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Concatenative synthesis</a:t>
            </a:r>
          </a:p>
          <a:p>
            <a:pPr algn="ctr"/>
            <a:endParaRPr lang="en-US" sz="1200" dirty="0"/>
          </a:p>
        </p:txBody>
      </p:sp>
      <p:sp>
        <p:nvSpPr>
          <p:cNvPr id="13" name="Textfeld 12">
            <a:extLst>
              <a:ext uri="{FF2B5EF4-FFF2-40B4-BE49-F238E27FC236}">
                <a16:creationId xmlns:a16="http://schemas.microsoft.com/office/drawing/2014/main" id="{F23AA7D2-6F37-629D-7728-8F75BE6B5E82}"/>
              </a:ext>
            </a:extLst>
          </p:cNvPr>
          <p:cNvSpPr txBox="1"/>
          <p:nvPr/>
        </p:nvSpPr>
        <p:spPr>
          <a:xfrm>
            <a:off x="4759872" y="1342281"/>
            <a:ext cx="1663263" cy="64633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endParaRPr lang="en-US" sz="600" dirty="0"/>
          </a:p>
          <a:p>
            <a:pPr algn="ctr"/>
            <a:r>
              <a:rPr lang="en-US" sz="1200" dirty="0"/>
              <a:t>Statistical parametric speech synthesis</a:t>
            </a:r>
          </a:p>
          <a:p>
            <a:pPr algn="ctr"/>
            <a:endParaRPr lang="en-US" sz="600" dirty="0"/>
          </a:p>
        </p:txBody>
      </p:sp>
      <p:pic>
        <p:nvPicPr>
          <p:cNvPr id="17" name="Grafik 16">
            <a:extLst>
              <a:ext uri="{FF2B5EF4-FFF2-40B4-BE49-F238E27FC236}">
                <a16:creationId xmlns:a16="http://schemas.microsoft.com/office/drawing/2014/main" id="{85646134-9453-E959-E807-FDDC28C78196}"/>
              </a:ext>
            </a:extLst>
          </p:cNvPr>
          <p:cNvPicPr>
            <a:picLocks noChangeAspect="1"/>
          </p:cNvPicPr>
          <p:nvPr/>
        </p:nvPicPr>
        <p:blipFill>
          <a:blip r:embed="rId4"/>
          <a:stretch>
            <a:fillRect/>
          </a:stretch>
        </p:blipFill>
        <p:spPr>
          <a:xfrm>
            <a:off x="415277" y="3209974"/>
            <a:ext cx="1834408" cy="399416"/>
          </a:xfrm>
          <a:prstGeom prst="rect">
            <a:avLst/>
          </a:prstGeom>
        </p:spPr>
      </p:pic>
      <p:pic>
        <p:nvPicPr>
          <p:cNvPr id="18" name="Grafik 17">
            <a:extLst>
              <a:ext uri="{FF2B5EF4-FFF2-40B4-BE49-F238E27FC236}">
                <a16:creationId xmlns:a16="http://schemas.microsoft.com/office/drawing/2014/main" id="{013698FD-D141-ABB9-A868-5DCB764C4C2C}"/>
              </a:ext>
            </a:extLst>
          </p:cNvPr>
          <p:cNvPicPr>
            <a:picLocks noChangeAspect="1"/>
          </p:cNvPicPr>
          <p:nvPr/>
        </p:nvPicPr>
        <p:blipFill rotWithShape="1">
          <a:blip r:embed="rId4"/>
          <a:srcRect r="48560"/>
          <a:stretch/>
        </p:blipFill>
        <p:spPr>
          <a:xfrm>
            <a:off x="363729" y="2339854"/>
            <a:ext cx="818711" cy="399416"/>
          </a:xfrm>
          <a:prstGeom prst="rect">
            <a:avLst/>
          </a:prstGeom>
        </p:spPr>
      </p:pic>
      <p:pic>
        <p:nvPicPr>
          <p:cNvPr id="19" name="Grafik 18">
            <a:extLst>
              <a:ext uri="{FF2B5EF4-FFF2-40B4-BE49-F238E27FC236}">
                <a16:creationId xmlns:a16="http://schemas.microsoft.com/office/drawing/2014/main" id="{AFDE1BFB-398B-5C67-3857-2B3A337AC2DA}"/>
              </a:ext>
            </a:extLst>
          </p:cNvPr>
          <p:cNvPicPr>
            <a:picLocks noChangeAspect="1"/>
          </p:cNvPicPr>
          <p:nvPr/>
        </p:nvPicPr>
        <p:blipFill rotWithShape="1">
          <a:blip r:embed="rId4"/>
          <a:srcRect l="48560"/>
          <a:stretch/>
        </p:blipFill>
        <p:spPr>
          <a:xfrm>
            <a:off x="1506490" y="2358643"/>
            <a:ext cx="743196" cy="399416"/>
          </a:xfrm>
          <a:prstGeom prst="rect">
            <a:avLst/>
          </a:prstGeom>
        </p:spPr>
      </p:pic>
      <p:sp>
        <p:nvSpPr>
          <p:cNvPr id="20" name="Textfeld 19">
            <a:extLst>
              <a:ext uri="{FF2B5EF4-FFF2-40B4-BE49-F238E27FC236}">
                <a16:creationId xmlns:a16="http://schemas.microsoft.com/office/drawing/2014/main" id="{BBC07017-62DE-486C-A0EA-DA8A41769836}"/>
              </a:ext>
            </a:extLst>
          </p:cNvPr>
          <p:cNvSpPr txBox="1"/>
          <p:nvPr/>
        </p:nvSpPr>
        <p:spPr>
          <a:xfrm>
            <a:off x="1182440" y="2388727"/>
            <a:ext cx="300082" cy="369332"/>
          </a:xfrm>
          <a:prstGeom prst="rect">
            <a:avLst/>
          </a:prstGeom>
          <a:noFill/>
        </p:spPr>
        <p:txBody>
          <a:bodyPr wrap="none" rtlCol="0">
            <a:spAutoFit/>
          </a:bodyPr>
          <a:lstStyle/>
          <a:p>
            <a:r>
              <a:rPr lang="en-US" dirty="0"/>
              <a:t>+</a:t>
            </a:r>
          </a:p>
        </p:txBody>
      </p:sp>
      <p:cxnSp>
        <p:nvCxnSpPr>
          <p:cNvPr id="22" name="Gerade Verbindung mit Pfeil 21">
            <a:extLst>
              <a:ext uri="{FF2B5EF4-FFF2-40B4-BE49-F238E27FC236}">
                <a16:creationId xmlns:a16="http://schemas.microsoft.com/office/drawing/2014/main" id="{803B8F39-752B-30A3-ACFC-374DCE43BF87}"/>
              </a:ext>
            </a:extLst>
          </p:cNvPr>
          <p:cNvCxnSpPr/>
          <p:nvPr/>
        </p:nvCxnSpPr>
        <p:spPr>
          <a:xfrm>
            <a:off x="1332481" y="2956034"/>
            <a:ext cx="0" cy="181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feld 22">
            <a:extLst>
              <a:ext uri="{FF2B5EF4-FFF2-40B4-BE49-F238E27FC236}">
                <a16:creationId xmlns:a16="http://schemas.microsoft.com/office/drawing/2014/main" id="{85ECA8C1-5848-D4EB-100D-79839D6632C4}"/>
              </a:ext>
            </a:extLst>
          </p:cNvPr>
          <p:cNvSpPr txBox="1"/>
          <p:nvPr/>
        </p:nvSpPr>
        <p:spPr>
          <a:xfrm>
            <a:off x="4759871" y="2264483"/>
            <a:ext cx="1663263" cy="46166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endParaRPr lang="en-US" sz="600" dirty="0"/>
          </a:p>
          <a:p>
            <a:pPr algn="ctr"/>
            <a:r>
              <a:rPr lang="en-US" sz="1200" dirty="0"/>
              <a:t>Hidden Markov Models</a:t>
            </a:r>
          </a:p>
          <a:p>
            <a:pPr algn="ctr"/>
            <a:endParaRPr lang="en-US" sz="600" dirty="0"/>
          </a:p>
        </p:txBody>
      </p:sp>
      <p:sp>
        <p:nvSpPr>
          <p:cNvPr id="24" name="Textfeld 23">
            <a:extLst>
              <a:ext uri="{FF2B5EF4-FFF2-40B4-BE49-F238E27FC236}">
                <a16:creationId xmlns:a16="http://schemas.microsoft.com/office/drawing/2014/main" id="{791BEB08-6C80-02D7-6F2D-6739F2A88C5C}"/>
              </a:ext>
            </a:extLst>
          </p:cNvPr>
          <p:cNvSpPr txBox="1"/>
          <p:nvPr/>
        </p:nvSpPr>
        <p:spPr>
          <a:xfrm>
            <a:off x="4759870" y="2812375"/>
            <a:ext cx="1663263" cy="46166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endParaRPr lang="en-US" sz="600" dirty="0"/>
          </a:p>
          <a:p>
            <a:pPr algn="ctr"/>
            <a:r>
              <a:rPr lang="en-US" sz="1200" dirty="0"/>
              <a:t>Deep Learning Methods</a:t>
            </a:r>
          </a:p>
          <a:p>
            <a:pPr algn="ctr"/>
            <a:endParaRPr lang="en-US" sz="600" dirty="0"/>
          </a:p>
        </p:txBody>
      </p:sp>
      <p:sp>
        <p:nvSpPr>
          <p:cNvPr id="25" name="Textfeld 24">
            <a:extLst>
              <a:ext uri="{FF2B5EF4-FFF2-40B4-BE49-F238E27FC236}">
                <a16:creationId xmlns:a16="http://schemas.microsoft.com/office/drawing/2014/main" id="{10159C1A-1A8A-35E6-E732-1DA53F3DB4B1}"/>
              </a:ext>
            </a:extLst>
          </p:cNvPr>
          <p:cNvSpPr txBox="1"/>
          <p:nvPr/>
        </p:nvSpPr>
        <p:spPr>
          <a:xfrm>
            <a:off x="4759872" y="3351003"/>
            <a:ext cx="1663263" cy="46166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endParaRPr lang="en-US" sz="600" dirty="0"/>
          </a:p>
          <a:p>
            <a:pPr algn="ctr"/>
            <a:r>
              <a:rPr lang="en-US" sz="1200" dirty="0"/>
              <a:t>Text-to-Speech (TTS)</a:t>
            </a:r>
          </a:p>
          <a:p>
            <a:pPr algn="ctr"/>
            <a:endParaRPr lang="en-US" sz="600" dirty="0"/>
          </a:p>
        </p:txBody>
      </p:sp>
      <p:sp>
        <p:nvSpPr>
          <p:cNvPr id="26" name="Textfeld 25">
            <a:extLst>
              <a:ext uri="{FF2B5EF4-FFF2-40B4-BE49-F238E27FC236}">
                <a16:creationId xmlns:a16="http://schemas.microsoft.com/office/drawing/2014/main" id="{2608C572-7A8B-C576-B3A2-028959FCACC6}"/>
              </a:ext>
            </a:extLst>
          </p:cNvPr>
          <p:cNvSpPr txBox="1"/>
          <p:nvPr/>
        </p:nvSpPr>
        <p:spPr>
          <a:xfrm>
            <a:off x="4322663" y="4058031"/>
            <a:ext cx="2563522" cy="246221"/>
          </a:xfrm>
          <a:prstGeom prst="rect">
            <a:avLst/>
          </a:prstGeom>
          <a:noFill/>
        </p:spPr>
        <p:txBody>
          <a:bodyPr wrap="none" rtlCol="0">
            <a:spAutoFit/>
          </a:bodyPr>
          <a:lstStyle/>
          <a:p>
            <a:r>
              <a:rPr lang="en-US" sz="1000" dirty="0"/>
              <a:t>https://www.ibm.com/products/text-to-speech</a:t>
            </a:r>
          </a:p>
        </p:txBody>
      </p:sp>
    </p:spTree>
    <p:extLst>
      <p:ext uri="{BB962C8B-B14F-4D97-AF65-F5344CB8AC3E}">
        <p14:creationId xmlns:p14="http://schemas.microsoft.com/office/powerpoint/2010/main" val="38636073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Interindividual differences (Hu, 2021)</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pic>
        <p:nvPicPr>
          <p:cNvPr id="3" name="Grafik 2">
            <a:extLst>
              <a:ext uri="{FF2B5EF4-FFF2-40B4-BE49-F238E27FC236}">
                <a16:creationId xmlns:a16="http://schemas.microsoft.com/office/drawing/2014/main" id="{BE00D204-362D-4296-95DE-D7F5459DE766}"/>
              </a:ext>
            </a:extLst>
          </p:cNvPr>
          <p:cNvPicPr>
            <a:picLocks noChangeAspect="1"/>
          </p:cNvPicPr>
          <p:nvPr/>
        </p:nvPicPr>
        <p:blipFill>
          <a:blip r:embed="rId3"/>
          <a:stretch>
            <a:fillRect/>
          </a:stretch>
        </p:blipFill>
        <p:spPr>
          <a:xfrm>
            <a:off x="4805607" y="215248"/>
            <a:ext cx="1899630" cy="1476252"/>
          </a:xfrm>
          <a:prstGeom prst="rect">
            <a:avLst/>
          </a:prstGeom>
        </p:spPr>
      </p:pic>
      <p:pic>
        <p:nvPicPr>
          <p:cNvPr id="4" name="Grafik 3">
            <a:extLst>
              <a:ext uri="{FF2B5EF4-FFF2-40B4-BE49-F238E27FC236}">
                <a16:creationId xmlns:a16="http://schemas.microsoft.com/office/drawing/2014/main" id="{A8EBDA67-7912-4992-9EB5-C00F3E9C5F70}"/>
              </a:ext>
            </a:extLst>
          </p:cNvPr>
          <p:cNvPicPr>
            <a:picLocks noChangeAspect="1"/>
          </p:cNvPicPr>
          <p:nvPr/>
        </p:nvPicPr>
        <p:blipFill>
          <a:blip r:embed="rId4"/>
          <a:stretch>
            <a:fillRect/>
          </a:stretch>
        </p:blipFill>
        <p:spPr>
          <a:xfrm>
            <a:off x="1093119" y="1559912"/>
            <a:ext cx="3563224" cy="2204778"/>
          </a:xfrm>
          <a:prstGeom prst="rect">
            <a:avLst/>
          </a:prstGeom>
        </p:spPr>
      </p:pic>
      <p:sp>
        <p:nvSpPr>
          <p:cNvPr id="10" name="Textfeld 9">
            <a:extLst>
              <a:ext uri="{FF2B5EF4-FFF2-40B4-BE49-F238E27FC236}">
                <a16:creationId xmlns:a16="http://schemas.microsoft.com/office/drawing/2014/main" id="{3DAF1F9A-15A4-4179-BB0A-4880BAF3B563}"/>
              </a:ext>
            </a:extLst>
          </p:cNvPr>
          <p:cNvSpPr txBox="1"/>
          <p:nvPr/>
        </p:nvSpPr>
        <p:spPr>
          <a:xfrm>
            <a:off x="280025" y="718803"/>
            <a:ext cx="3531534" cy="553998"/>
          </a:xfrm>
          <a:prstGeom prst="rect">
            <a:avLst/>
          </a:prstGeom>
          <a:noFill/>
        </p:spPr>
        <p:txBody>
          <a:bodyPr wrap="square" rtlCol="0">
            <a:spAutoFit/>
          </a:bodyPr>
          <a:lstStyle/>
          <a:p>
            <a:r>
              <a:rPr lang="en-US" sz="1000" dirty="0"/>
              <a:t>Dual humanness: </a:t>
            </a:r>
          </a:p>
          <a:p>
            <a:pPr marL="171450" indent="-171450">
              <a:buFont typeface="Arial" panose="020B0604020202020204" pitchFamily="34" charset="0"/>
              <a:buChar char="•"/>
            </a:pPr>
            <a:r>
              <a:rPr lang="en-US" sz="1000" dirty="0"/>
              <a:t>voice humanness perception reflecting perceived humanness</a:t>
            </a:r>
          </a:p>
          <a:p>
            <a:pPr marL="171450" indent="-171450">
              <a:buFont typeface="Arial" panose="020B0604020202020204" pitchFamily="34" charset="0"/>
              <a:buChar char="•"/>
            </a:pPr>
            <a:r>
              <a:rPr lang="en-US" sz="1000" dirty="0"/>
              <a:t>understanding humanness concerning the listening aspect</a:t>
            </a:r>
          </a:p>
        </p:txBody>
      </p:sp>
      <p:sp>
        <p:nvSpPr>
          <p:cNvPr id="11" name="Textfeld 10">
            <a:extLst>
              <a:ext uri="{FF2B5EF4-FFF2-40B4-BE49-F238E27FC236}">
                <a16:creationId xmlns:a16="http://schemas.microsoft.com/office/drawing/2014/main" id="{FF5B8F36-426E-474D-8E81-A832E9EA9865}"/>
              </a:ext>
            </a:extLst>
          </p:cNvPr>
          <p:cNvSpPr txBox="1"/>
          <p:nvPr/>
        </p:nvSpPr>
        <p:spPr>
          <a:xfrm>
            <a:off x="212834" y="3931282"/>
            <a:ext cx="6575084" cy="553998"/>
          </a:xfrm>
          <a:prstGeom prst="rect">
            <a:avLst/>
          </a:prstGeom>
          <a:noFill/>
        </p:spPr>
        <p:txBody>
          <a:bodyPr wrap="square" rtlCol="0">
            <a:spAutoFit/>
          </a:bodyPr>
          <a:lstStyle/>
          <a:p>
            <a:r>
              <a:rPr lang="en-US" sz="1000" i="1" dirty="0"/>
              <a:t>“</a:t>
            </a:r>
            <a:r>
              <a:rPr lang="en-US" sz="1000" i="1" dirty="0" err="1"/>
              <a:t>Surprisingly,we</a:t>
            </a:r>
            <a:r>
              <a:rPr lang="en-US" sz="1000" i="1" dirty="0"/>
              <a:t> do not find a perception pattern exhibiting moderate evaluation on voice humanness and understanding humanness. The absence of this profile suggests that perceived humanness may not be a continuum, but rather be dichotomous, in users’ </a:t>
            </a:r>
            <a:r>
              <a:rPr lang="en-US" sz="1000" i="1" dirty="0" err="1"/>
              <a:t>mind.listening</a:t>
            </a:r>
            <a:r>
              <a:rPr lang="en-US" sz="1000" i="1" dirty="0"/>
              <a:t> aspect of conversation AI.”  </a:t>
            </a:r>
            <a:r>
              <a:rPr lang="en-US" sz="1000" dirty="0"/>
              <a:t>(p. 11)</a:t>
            </a:r>
          </a:p>
        </p:txBody>
      </p:sp>
    </p:spTree>
    <p:extLst>
      <p:ext uri="{BB962C8B-B14F-4D97-AF65-F5344CB8AC3E}">
        <p14:creationId xmlns:p14="http://schemas.microsoft.com/office/powerpoint/2010/main" val="11875739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de-DE"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de-DE" sz="1500" dirty="0"/>
              <a:t>Higgins et al. (2022) </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de-DE" sz="1400" dirty="0"/>
          </a:p>
        </p:txBody>
      </p:sp>
      <p:pic>
        <p:nvPicPr>
          <p:cNvPr id="5" name="Grafik 4">
            <a:extLst>
              <a:ext uri="{FF2B5EF4-FFF2-40B4-BE49-F238E27FC236}">
                <a16:creationId xmlns:a16="http://schemas.microsoft.com/office/drawing/2014/main" id="{9A4F08D8-827B-473B-8D06-EC41DEF624B6}"/>
              </a:ext>
            </a:extLst>
          </p:cNvPr>
          <p:cNvPicPr>
            <a:picLocks noChangeAspect="1"/>
          </p:cNvPicPr>
          <p:nvPr/>
        </p:nvPicPr>
        <p:blipFill>
          <a:blip r:embed="rId3"/>
          <a:stretch>
            <a:fillRect/>
          </a:stretch>
        </p:blipFill>
        <p:spPr>
          <a:xfrm>
            <a:off x="1028633" y="961697"/>
            <a:ext cx="4800734" cy="3077948"/>
          </a:xfrm>
          <a:prstGeom prst="rect">
            <a:avLst/>
          </a:prstGeom>
        </p:spPr>
      </p:pic>
    </p:spTree>
    <p:extLst>
      <p:ext uri="{BB962C8B-B14F-4D97-AF65-F5344CB8AC3E}">
        <p14:creationId xmlns:p14="http://schemas.microsoft.com/office/powerpoint/2010/main" val="358546165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de-DE"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de-DE" sz="1500" dirty="0"/>
              <a:t>Ehret et al. (2021) </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de-DE" sz="1400" dirty="0"/>
          </a:p>
        </p:txBody>
      </p:sp>
      <p:pic>
        <p:nvPicPr>
          <p:cNvPr id="3" name="Grafik 2">
            <a:extLst>
              <a:ext uri="{FF2B5EF4-FFF2-40B4-BE49-F238E27FC236}">
                <a16:creationId xmlns:a16="http://schemas.microsoft.com/office/drawing/2014/main" id="{A979B0BE-E1AF-4403-AD04-8E86411EECDA}"/>
              </a:ext>
            </a:extLst>
          </p:cNvPr>
          <p:cNvPicPr>
            <a:picLocks noChangeAspect="1"/>
          </p:cNvPicPr>
          <p:nvPr/>
        </p:nvPicPr>
        <p:blipFill>
          <a:blip r:embed="rId3"/>
          <a:stretch>
            <a:fillRect/>
          </a:stretch>
        </p:blipFill>
        <p:spPr>
          <a:xfrm>
            <a:off x="1239365" y="892532"/>
            <a:ext cx="4353825" cy="3229023"/>
          </a:xfrm>
          <a:prstGeom prst="rect">
            <a:avLst/>
          </a:prstGeom>
        </p:spPr>
      </p:pic>
    </p:spTree>
    <p:extLst>
      <p:ext uri="{BB962C8B-B14F-4D97-AF65-F5344CB8AC3E}">
        <p14:creationId xmlns:p14="http://schemas.microsoft.com/office/powerpoint/2010/main" val="12134858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Brain data (Li et al 2023)</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pic>
        <p:nvPicPr>
          <p:cNvPr id="3" name="Grafik 2">
            <a:extLst>
              <a:ext uri="{FF2B5EF4-FFF2-40B4-BE49-F238E27FC236}">
                <a16:creationId xmlns:a16="http://schemas.microsoft.com/office/drawing/2014/main" id="{306CF75E-A472-4CB2-8548-66D52EC668C4}"/>
              </a:ext>
            </a:extLst>
          </p:cNvPr>
          <p:cNvPicPr>
            <a:picLocks noChangeAspect="1"/>
          </p:cNvPicPr>
          <p:nvPr/>
        </p:nvPicPr>
        <p:blipFill>
          <a:blip r:embed="rId3"/>
          <a:stretch>
            <a:fillRect/>
          </a:stretch>
        </p:blipFill>
        <p:spPr>
          <a:xfrm>
            <a:off x="340095" y="838200"/>
            <a:ext cx="2939912" cy="1658410"/>
          </a:xfrm>
          <a:prstGeom prst="rect">
            <a:avLst/>
          </a:prstGeom>
        </p:spPr>
      </p:pic>
      <p:pic>
        <p:nvPicPr>
          <p:cNvPr id="9" name="Grafik 8">
            <a:extLst>
              <a:ext uri="{FF2B5EF4-FFF2-40B4-BE49-F238E27FC236}">
                <a16:creationId xmlns:a16="http://schemas.microsoft.com/office/drawing/2014/main" id="{4C37C1CB-22B4-4AB0-BCF3-25CE05A194CF}"/>
              </a:ext>
            </a:extLst>
          </p:cNvPr>
          <p:cNvPicPr>
            <a:picLocks noChangeAspect="1"/>
          </p:cNvPicPr>
          <p:nvPr/>
        </p:nvPicPr>
        <p:blipFill>
          <a:blip r:embed="rId4"/>
          <a:stretch>
            <a:fillRect/>
          </a:stretch>
        </p:blipFill>
        <p:spPr>
          <a:xfrm>
            <a:off x="403477" y="2573674"/>
            <a:ext cx="2939912" cy="1811622"/>
          </a:xfrm>
          <a:prstGeom prst="rect">
            <a:avLst/>
          </a:prstGeom>
        </p:spPr>
      </p:pic>
      <p:pic>
        <p:nvPicPr>
          <p:cNvPr id="10" name="Grafik 9">
            <a:extLst>
              <a:ext uri="{FF2B5EF4-FFF2-40B4-BE49-F238E27FC236}">
                <a16:creationId xmlns:a16="http://schemas.microsoft.com/office/drawing/2014/main" id="{8BF0C07B-BFE4-4DBA-8F30-C86EC44C4EA1}"/>
              </a:ext>
            </a:extLst>
          </p:cNvPr>
          <p:cNvPicPr>
            <a:picLocks noChangeAspect="1"/>
          </p:cNvPicPr>
          <p:nvPr/>
        </p:nvPicPr>
        <p:blipFill>
          <a:blip r:embed="rId5"/>
          <a:stretch>
            <a:fillRect/>
          </a:stretch>
        </p:blipFill>
        <p:spPr>
          <a:xfrm>
            <a:off x="3429000" y="922089"/>
            <a:ext cx="3310834" cy="2874432"/>
          </a:xfrm>
          <a:prstGeom prst="rect">
            <a:avLst/>
          </a:prstGeom>
        </p:spPr>
      </p:pic>
    </p:spTree>
    <p:extLst>
      <p:ext uri="{BB962C8B-B14F-4D97-AF65-F5344CB8AC3E}">
        <p14:creationId xmlns:p14="http://schemas.microsoft.com/office/powerpoint/2010/main" val="40030105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Brain data (Tamura et al 2015)</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pic>
        <p:nvPicPr>
          <p:cNvPr id="4" name="Grafik 3">
            <a:extLst>
              <a:ext uri="{FF2B5EF4-FFF2-40B4-BE49-F238E27FC236}">
                <a16:creationId xmlns:a16="http://schemas.microsoft.com/office/drawing/2014/main" id="{5463DA3A-1F41-49B1-A43E-A1D6464D6596}"/>
              </a:ext>
            </a:extLst>
          </p:cNvPr>
          <p:cNvPicPr>
            <a:picLocks noChangeAspect="1"/>
          </p:cNvPicPr>
          <p:nvPr/>
        </p:nvPicPr>
        <p:blipFill>
          <a:blip r:embed="rId3"/>
          <a:stretch>
            <a:fillRect/>
          </a:stretch>
        </p:blipFill>
        <p:spPr>
          <a:xfrm>
            <a:off x="1280688" y="671259"/>
            <a:ext cx="4062450" cy="3800982"/>
          </a:xfrm>
          <a:prstGeom prst="rect">
            <a:avLst/>
          </a:prstGeom>
        </p:spPr>
      </p:pic>
    </p:spTree>
    <p:extLst>
      <p:ext uri="{BB962C8B-B14F-4D97-AF65-F5344CB8AC3E}">
        <p14:creationId xmlns:p14="http://schemas.microsoft.com/office/powerpoint/2010/main" val="27532892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Multimodal agent perception (McGinn and Torre 2019)</a:t>
            </a:r>
          </a:p>
        </p:txBody>
      </p:sp>
      <p:sp>
        <p:nvSpPr>
          <p:cNvPr id="7" name="Textfeld 6">
            <a:extLst>
              <a:ext uri="{FF2B5EF4-FFF2-40B4-BE49-F238E27FC236}">
                <a16:creationId xmlns:a16="http://schemas.microsoft.com/office/drawing/2014/main" id="{94E469B5-45BB-4FBA-BC71-66573DA97CC0}"/>
              </a:ext>
            </a:extLst>
          </p:cNvPr>
          <p:cNvSpPr txBox="1"/>
          <p:nvPr/>
        </p:nvSpPr>
        <p:spPr>
          <a:xfrm>
            <a:off x="340096" y="961697"/>
            <a:ext cx="6305070" cy="307777"/>
          </a:xfrm>
          <a:prstGeom prst="rect">
            <a:avLst/>
          </a:prstGeom>
          <a:noFill/>
        </p:spPr>
        <p:txBody>
          <a:bodyPr wrap="square" rtlCol="0">
            <a:spAutoFit/>
          </a:bodyPr>
          <a:lstStyle/>
          <a:p>
            <a:endParaRPr lang="en-US" sz="1400" dirty="0"/>
          </a:p>
        </p:txBody>
      </p:sp>
      <p:pic>
        <p:nvPicPr>
          <p:cNvPr id="3" name="Grafik 2">
            <a:extLst>
              <a:ext uri="{FF2B5EF4-FFF2-40B4-BE49-F238E27FC236}">
                <a16:creationId xmlns:a16="http://schemas.microsoft.com/office/drawing/2014/main" id="{7E5B9317-3F5E-4FE3-B6C0-5AF8CF78242B}"/>
              </a:ext>
            </a:extLst>
          </p:cNvPr>
          <p:cNvPicPr>
            <a:picLocks noChangeAspect="1"/>
          </p:cNvPicPr>
          <p:nvPr/>
        </p:nvPicPr>
        <p:blipFill>
          <a:blip r:embed="rId3"/>
          <a:stretch>
            <a:fillRect/>
          </a:stretch>
        </p:blipFill>
        <p:spPr>
          <a:xfrm>
            <a:off x="150938" y="1115585"/>
            <a:ext cx="3835956" cy="2347427"/>
          </a:xfrm>
          <a:prstGeom prst="rect">
            <a:avLst/>
          </a:prstGeom>
        </p:spPr>
      </p:pic>
      <p:pic>
        <p:nvPicPr>
          <p:cNvPr id="4" name="Grafik 3">
            <a:extLst>
              <a:ext uri="{FF2B5EF4-FFF2-40B4-BE49-F238E27FC236}">
                <a16:creationId xmlns:a16="http://schemas.microsoft.com/office/drawing/2014/main" id="{429C748F-71D6-4294-95B1-5FA9CE8BE659}"/>
              </a:ext>
            </a:extLst>
          </p:cNvPr>
          <p:cNvPicPr>
            <a:picLocks noChangeAspect="1"/>
          </p:cNvPicPr>
          <p:nvPr/>
        </p:nvPicPr>
        <p:blipFill>
          <a:blip r:embed="rId4"/>
          <a:stretch>
            <a:fillRect/>
          </a:stretch>
        </p:blipFill>
        <p:spPr>
          <a:xfrm>
            <a:off x="3986894" y="1290632"/>
            <a:ext cx="2658272" cy="2242502"/>
          </a:xfrm>
          <a:prstGeom prst="rect">
            <a:avLst/>
          </a:prstGeom>
        </p:spPr>
      </p:pic>
    </p:spTree>
    <p:extLst>
      <p:ext uri="{BB962C8B-B14F-4D97-AF65-F5344CB8AC3E}">
        <p14:creationId xmlns:p14="http://schemas.microsoft.com/office/powerpoint/2010/main" val="35458542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Is naturalness always better? – not necessarily (</a:t>
            </a:r>
            <a:r>
              <a:rPr lang="en-US" sz="1500" dirty="0" err="1"/>
              <a:t>Im</a:t>
            </a:r>
            <a:r>
              <a:rPr lang="en-US" sz="1500" dirty="0"/>
              <a:t> 2023)</a:t>
            </a:r>
          </a:p>
        </p:txBody>
      </p:sp>
      <p:pic>
        <p:nvPicPr>
          <p:cNvPr id="3" name="Grafik 2">
            <a:extLst>
              <a:ext uri="{FF2B5EF4-FFF2-40B4-BE49-F238E27FC236}">
                <a16:creationId xmlns:a16="http://schemas.microsoft.com/office/drawing/2014/main" id="{0228D1BB-FAF1-41A2-90DA-978407D53F78}"/>
              </a:ext>
            </a:extLst>
          </p:cNvPr>
          <p:cNvPicPr>
            <a:picLocks noChangeAspect="1"/>
          </p:cNvPicPr>
          <p:nvPr/>
        </p:nvPicPr>
        <p:blipFill>
          <a:blip r:embed="rId3"/>
          <a:stretch>
            <a:fillRect/>
          </a:stretch>
        </p:blipFill>
        <p:spPr>
          <a:xfrm>
            <a:off x="345044" y="747441"/>
            <a:ext cx="4152224" cy="1487468"/>
          </a:xfrm>
          <a:prstGeom prst="rect">
            <a:avLst/>
          </a:prstGeom>
        </p:spPr>
      </p:pic>
      <p:pic>
        <p:nvPicPr>
          <p:cNvPr id="5" name="Grafik 4">
            <a:extLst>
              <a:ext uri="{FF2B5EF4-FFF2-40B4-BE49-F238E27FC236}">
                <a16:creationId xmlns:a16="http://schemas.microsoft.com/office/drawing/2014/main" id="{D903B94D-E323-480F-B469-C40BAC186448}"/>
              </a:ext>
            </a:extLst>
          </p:cNvPr>
          <p:cNvPicPr>
            <a:picLocks noChangeAspect="1"/>
          </p:cNvPicPr>
          <p:nvPr/>
        </p:nvPicPr>
        <p:blipFill>
          <a:blip r:embed="rId4"/>
          <a:stretch>
            <a:fillRect/>
          </a:stretch>
        </p:blipFill>
        <p:spPr>
          <a:xfrm>
            <a:off x="460072" y="2841490"/>
            <a:ext cx="3922168" cy="1325890"/>
          </a:xfrm>
          <a:prstGeom prst="rect">
            <a:avLst/>
          </a:prstGeom>
        </p:spPr>
      </p:pic>
      <p:pic>
        <p:nvPicPr>
          <p:cNvPr id="10" name="Grafik 9">
            <a:extLst>
              <a:ext uri="{FF2B5EF4-FFF2-40B4-BE49-F238E27FC236}">
                <a16:creationId xmlns:a16="http://schemas.microsoft.com/office/drawing/2014/main" id="{5DCC1393-E147-4F8B-B09E-56759A3E1906}"/>
              </a:ext>
            </a:extLst>
          </p:cNvPr>
          <p:cNvPicPr>
            <a:picLocks noChangeAspect="1"/>
          </p:cNvPicPr>
          <p:nvPr/>
        </p:nvPicPr>
        <p:blipFill>
          <a:blip r:embed="rId5"/>
          <a:stretch>
            <a:fillRect/>
          </a:stretch>
        </p:blipFill>
        <p:spPr>
          <a:xfrm>
            <a:off x="1549780" y="4263720"/>
            <a:ext cx="2121169" cy="108407"/>
          </a:xfrm>
          <a:prstGeom prst="rect">
            <a:avLst/>
          </a:prstGeom>
        </p:spPr>
      </p:pic>
      <p:pic>
        <p:nvPicPr>
          <p:cNvPr id="11" name="Grafik 10">
            <a:extLst>
              <a:ext uri="{FF2B5EF4-FFF2-40B4-BE49-F238E27FC236}">
                <a16:creationId xmlns:a16="http://schemas.microsoft.com/office/drawing/2014/main" id="{95AB1015-2D70-4E31-83D3-B9D917D6CEE9}"/>
              </a:ext>
            </a:extLst>
          </p:cNvPr>
          <p:cNvPicPr>
            <a:picLocks noChangeAspect="1"/>
          </p:cNvPicPr>
          <p:nvPr/>
        </p:nvPicPr>
        <p:blipFill>
          <a:blip r:embed="rId6"/>
          <a:stretch>
            <a:fillRect/>
          </a:stretch>
        </p:blipFill>
        <p:spPr>
          <a:xfrm>
            <a:off x="4049110" y="3867718"/>
            <a:ext cx="2596056" cy="507673"/>
          </a:xfrm>
          <a:prstGeom prst="rect">
            <a:avLst/>
          </a:prstGeom>
        </p:spPr>
      </p:pic>
      <p:sp>
        <p:nvSpPr>
          <p:cNvPr id="4" name="Textfeld 3">
            <a:extLst>
              <a:ext uri="{FF2B5EF4-FFF2-40B4-BE49-F238E27FC236}">
                <a16:creationId xmlns:a16="http://schemas.microsoft.com/office/drawing/2014/main" id="{6278F5CE-A4D1-6F02-8B59-81D70509929B}"/>
              </a:ext>
            </a:extLst>
          </p:cNvPr>
          <p:cNvSpPr txBox="1"/>
          <p:nvPr/>
        </p:nvSpPr>
        <p:spPr>
          <a:xfrm>
            <a:off x="4753744" y="1721136"/>
            <a:ext cx="1749973" cy="1323439"/>
          </a:xfrm>
          <a:prstGeom prst="rect">
            <a:avLst/>
          </a:prstGeom>
          <a:noFill/>
        </p:spPr>
        <p:txBody>
          <a:bodyPr wrap="square" rtlCol="0">
            <a:spAutoFit/>
          </a:bodyPr>
          <a:lstStyle/>
          <a:p>
            <a:pPr marL="0" indent="0">
              <a:buFont typeface="Arial" panose="020B0604020202020204" pitchFamily="34" charset="0"/>
              <a:buNone/>
            </a:pPr>
            <a:r>
              <a:rPr lang="en-US" sz="1000" i="1" dirty="0"/>
              <a:t>"The findings imply that VAs should not be designed to closely resemble humans.</a:t>
            </a:r>
          </a:p>
          <a:p>
            <a:pPr marL="0" indent="0">
              <a:buFont typeface="Arial" panose="020B0604020202020204" pitchFamily="34" charset="0"/>
              <a:buNone/>
            </a:pPr>
            <a:r>
              <a:rPr lang="en-US" sz="1000" i="1" dirty="0"/>
              <a:t>Rather, consideration of usage contexts and consumer expectations should be prioritized in developing most</a:t>
            </a:r>
          </a:p>
          <a:p>
            <a:pPr marL="0" indent="0">
              <a:buFont typeface="Arial" panose="020B0604020202020204" pitchFamily="34" charset="0"/>
              <a:buNone/>
            </a:pPr>
            <a:r>
              <a:rPr lang="en-US" sz="1000" i="1" dirty="0"/>
              <a:t>likable VAs.“ (</a:t>
            </a:r>
            <a:r>
              <a:rPr lang="en-US" sz="1000" i="1" dirty="0" err="1"/>
              <a:t>Im</a:t>
            </a:r>
            <a:r>
              <a:rPr lang="en-US" sz="1000" i="1" dirty="0"/>
              <a:t> 2023)</a:t>
            </a:r>
          </a:p>
        </p:txBody>
      </p:sp>
    </p:spTree>
    <p:extLst>
      <p:ext uri="{BB962C8B-B14F-4D97-AF65-F5344CB8AC3E}">
        <p14:creationId xmlns:p14="http://schemas.microsoft.com/office/powerpoint/2010/main" val="1649505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2" y="3033280"/>
            <a:ext cx="3069378"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2689499" cy="530915"/>
          </a:xfrm>
          <a:prstGeom prst="rect">
            <a:avLst/>
          </a:prstGeom>
          <a:noFill/>
        </p:spPr>
        <p:txBody>
          <a:bodyPr wrap="square" lIns="0" tIns="0" rIns="0" bIns="0" rtlCol="0">
            <a:noAutofit/>
          </a:bodyPr>
          <a:lstStyle/>
          <a:p>
            <a:r>
              <a:rPr lang="en-US" sz="1500" dirty="0">
                <a:latin typeface="Palatino Linotype" panose="02040502050505030304" pitchFamily="18" charset="0"/>
              </a:rPr>
              <a:t>Conceptual Challenges</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592306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What is a natural voice? What is an unnatural voice?</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4" name="Textfeld 3">
            <a:extLst>
              <a:ext uri="{FF2B5EF4-FFF2-40B4-BE49-F238E27FC236}">
                <a16:creationId xmlns:a16="http://schemas.microsoft.com/office/drawing/2014/main" id="{FD47FD46-C492-41A3-9D50-33E0A50C859B}"/>
              </a:ext>
            </a:extLst>
          </p:cNvPr>
          <p:cNvSpPr txBox="1"/>
          <p:nvPr/>
        </p:nvSpPr>
        <p:spPr>
          <a:xfrm>
            <a:off x="275895" y="858949"/>
            <a:ext cx="2514601" cy="861774"/>
          </a:xfrm>
          <a:prstGeom prst="rect">
            <a:avLst/>
          </a:prstGeom>
          <a:noFill/>
        </p:spPr>
        <p:txBody>
          <a:bodyPr wrap="square" rtlCol="0">
            <a:spAutoFit/>
          </a:bodyPr>
          <a:lstStyle/>
          <a:p>
            <a:r>
              <a:rPr lang="en-US" sz="1000" dirty="0">
                <a:solidFill>
                  <a:srgbClr val="104E28"/>
                </a:solidFill>
              </a:rPr>
              <a:t>"</a:t>
            </a:r>
            <a:r>
              <a:rPr lang="en-US" sz="1000" i="1" dirty="0">
                <a:solidFill>
                  <a:srgbClr val="104E28"/>
                </a:solidFill>
              </a:rPr>
              <a:t>naturalness was defined as conforming to the listener’s standards of rate, rhythm, intonation, and stress patterning and to the syntactic structure of the utterance being produced</a:t>
            </a:r>
            <a:r>
              <a:rPr lang="en-US" sz="1000" dirty="0">
                <a:solidFill>
                  <a:srgbClr val="104E28"/>
                </a:solidFill>
              </a:rPr>
              <a:t>” (</a:t>
            </a:r>
            <a:r>
              <a:rPr lang="en-US" sz="1000" dirty="0" err="1">
                <a:solidFill>
                  <a:srgbClr val="104E28"/>
                </a:solidFill>
              </a:rPr>
              <a:t>Yorkston</a:t>
            </a:r>
            <a:r>
              <a:rPr lang="en-US" sz="1000" dirty="0">
                <a:solidFill>
                  <a:srgbClr val="104E28"/>
                </a:solidFill>
              </a:rPr>
              <a:t> et al 1990)</a:t>
            </a:r>
          </a:p>
        </p:txBody>
      </p:sp>
      <p:sp>
        <p:nvSpPr>
          <p:cNvPr id="8" name="Textfeld 7">
            <a:extLst>
              <a:ext uri="{FF2B5EF4-FFF2-40B4-BE49-F238E27FC236}">
                <a16:creationId xmlns:a16="http://schemas.microsoft.com/office/drawing/2014/main" id="{DE0CF2D3-9803-4852-8553-62D26715DE88}"/>
              </a:ext>
            </a:extLst>
          </p:cNvPr>
          <p:cNvSpPr txBox="1"/>
          <p:nvPr/>
        </p:nvSpPr>
        <p:spPr>
          <a:xfrm>
            <a:off x="686991" y="3454913"/>
            <a:ext cx="2514601" cy="1015663"/>
          </a:xfrm>
          <a:prstGeom prst="rect">
            <a:avLst/>
          </a:prstGeom>
          <a:noFill/>
        </p:spPr>
        <p:txBody>
          <a:bodyPr wrap="square" rtlCol="0">
            <a:spAutoFit/>
          </a:bodyPr>
          <a:lstStyle/>
          <a:p>
            <a:r>
              <a:rPr lang="en-US" sz="1000" dirty="0">
                <a:solidFill>
                  <a:srgbClr val="104E28"/>
                </a:solidFill>
              </a:rPr>
              <a:t>"</a:t>
            </a:r>
            <a:r>
              <a:rPr lang="en-US" sz="1000" i="1" dirty="0">
                <a:solidFill>
                  <a:srgbClr val="104E28"/>
                </a:solidFill>
              </a:rPr>
              <a:t>Speech naturalness can be described as how the speech of a person with a speech disorder compares with that of typical speech or, in the case of an acquired disorder, how an individual’s speech compares to its premorbid state</a:t>
            </a:r>
            <a:r>
              <a:rPr lang="en-US" sz="1000" dirty="0">
                <a:solidFill>
                  <a:srgbClr val="104E28"/>
                </a:solidFill>
              </a:rPr>
              <a:t>“ (Anand &amp; Stepp 2015)</a:t>
            </a:r>
          </a:p>
        </p:txBody>
      </p:sp>
      <p:sp>
        <p:nvSpPr>
          <p:cNvPr id="9" name="Textfeld 8">
            <a:extLst>
              <a:ext uri="{FF2B5EF4-FFF2-40B4-BE49-F238E27FC236}">
                <a16:creationId xmlns:a16="http://schemas.microsoft.com/office/drawing/2014/main" id="{78A3BB1B-F63C-4D24-B5C2-FD46E91CFE9C}"/>
              </a:ext>
            </a:extLst>
          </p:cNvPr>
          <p:cNvSpPr txBox="1"/>
          <p:nvPr/>
        </p:nvSpPr>
        <p:spPr>
          <a:xfrm>
            <a:off x="783019" y="1786266"/>
            <a:ext cx="2514601" cy="1015663"/>
          </a:xfrm>
          <a:prstGeom prst="rect">
            <a:avLst/>
          </a:prstGeom>
          <a:noFill/>
        </p:spPr>
        <p:txBody>
          <a:bodyPr wrap="square" rtlCol="0">
            <a:spAutoFit/>
          </a:bodyPr>
          <a:lstStyle/>
          <a:p>
            <a:r>
              <a:rPr lang="en-US" sz="1000" i="1" dirty="0">
                <a:solidFill>
                  <a:srgbClr val="104E28"/>
                </a:solidFill>
              </a:rPr>
              <a:t>"perception of the degree to which speech meets the typical patterns in terms of intonation, voice quality, rate, rhythm, and intensity,  with respect to the syntactic structure of the utterance</a:t>
            </a:r>
            <a:r>
              <a:rPr lang="en-US" sz="1000" dirty="0">
                <a:solidFill>
                  <a:srgbClr val="104E28"/>
                </a:solidFill>
              </a:rPr>
              <a:t>“ (Atmaja et al.  2021)</a:t>
            </a:r>
          </a:p>
        </p:txBody>
      </p:sp>
      <p:sp>
        <p:nvSpPr>
          <p:cNvPr id="10" name="Textfeld 9">
            <a:extLst>
              <a:ext uri="{FF2B5EF4-FFF2-40B4-BE49-F238E27FC236}">
                <a16:creationId xmlns:a16="http://schemas.microsoft.com/office/drawing/2014/main" id="{D3A683AE-917D-47BB-B0AD-FFEA6F3686BA}"/>
              </a:ext>
            </a:extLst>
          </p:cNvPr>
          <p:cNvSpPr txBox="1"/>
          <p:nvPr/>
        </p:nvSpPr>
        <p:spPr>
          <a:xfrm>
            <a:off x="94593" y="2761206"/>
            <a:ext cx="2514601" cy="707886"/>
          </a:xfrm>
          <a:prstGeom prst="rect">
            <a:avLst/>
          </a:prstGeom>
          <a:noFill/>
        </p:spPr>
        <p:txBody>
          <a:bodyPr wrap="square" rtlCol="0">
            <a:spAutoFit/>
          </a:bodyPr>
          <a:lstStyle/>
          <a:p>
            <a:r>
              <a:rPr lang="en-US" sz="1000" i="1" dirty="0">
                <a:solidFill>
                  <a:srgbClr val="104E28"/>
                </a:solidFill>
              </a:rPr>
              <a:t>"Naturalness is defined as the correct use of emphasis, intonation, pitch, intensity,</a:t>
            </a:r>
          </a:p>
          <a:p>
            <a:r>
              <a:rPr lang="en-US" sz="1000" i="1" dirty="0">
                <a:solidFill>
                  <a:srgbClr val="104E28"/>
                </a:solidFill>
              </a:rPr>
              <a:t>and pauses, according to the message and intention"</a:t>
            </a:r>
            <a:r>
              <a:rPr lang="en-US" sz="1000" dirty="0">
                <a:solidFill>
                  <a:srgbClr val="104E28"/>
                </a:solidFill>
              </a:rPr>
              <a:t> (</a:t>
            </a:r>
            <a:r>
              <a:rPr lang="en-US" sz="1000" dirty="0" err="1">
                <a:solidFill>
                  <a:srgbClr val="104E28"/>
                </a:solidFill>
              </a:rPr>
              <a:t>Cistola</a:t>
            </a:r>
            <a:r>
              <a:rPr lang="en-US" sz="1000" dirty="0">
                <a:solidFill>
                  <a:srgbClr val="104E28"/>
                </a:solidFill>
              </a:rPr>
              <a:t> et al.  2021)</a:t>
            </a:r>
          </a:p>
        </p:txBody>
      </p:sp>
      <p:sp>
        <p:nvSpPr>
          <p:cNvPr id="11" name="Textfeld 10">
            <a:extLst>
              <a:ext uri="{FF2B5EF4-FFF2-40B4-BE49-F238E27FC236}">
                <a16:creationId xmlns:a16="http://schemas.microsoft.com/office/drawing/2014/main" id="{7E2BFB6A-DEA3-4748-9845-A1C5346DF87D}"/>
              </a:ext>
            </a:extLst>
          </p:cNvPr>
          <p:cNvSpPr txBox="1"/>
          <p:nvPr/>
        </p:nvSpPr>
        <p:spPr>
          <a:xfrm>
            <a:off x="4441092" y="3593886"/>
            <a:ext cx="2514601" cy="400110"/>
          </a:xfrm>
          <a:prstGeom prst="rect">
            <a:avLst/>
          </a:prstGeom>
          <a:noFill/>
        </p:spPr>
        <p:txBody>
          <a:bodyPr wrap="square" rtlCol="0">
            <a:spAutoFit/>
          </a:bodyPr>
          <a:lstStyle/>
          <a:p>
            <a:r>
              <a:rPr lang="en-US" sz="1000" i="1" dirty="0">
                <a:solidFill>
                  <a:srgbClr val="6C7921"/>
                </a:solidFill>
              </a:rPr>
              <a:t>"speech that sounds normal or natural to the listener"</a:t>
            </a:r>
            <a:r>
              <a:rPr lang="en-US" sz="1000" dirty="0">
                <a:solidFill>
                  <a:srgbClr val="6C7921"/>
                </a:solidFill>
              </a:rPr>
              <a:t> (Coughlin-Woods et al, 2005)</a:t>
            </a:r>
          </a:p>
        </p:txBody>
      </p:sp>
      <p:sp>
        <p:nvSpPr>
          <p:cNvPr id="12" name="Textfeld 11">
            <a:extLst>
              <a:ext uri="{FF2B5EF4-FFF2-40B4-BE49-F238E27FC236}">
                <a16:creationId xmlns:a16="http://schemas.microsoft.com/office/drawing/2014/main" id="{42D701C9-0CD2-4E31-B24B-6050174D1F09}"/>
              </a:ext>
            </a:extLst>
          </p:cNvPr>
          <p:cNvSpPr txBox="1"/>
          <p:nvPr/>
        </p:nvSpPr>
        <p:spPr>
          <a:xfrm>
            <a:off x="4441093" y="218400"/>
            <a:ext cx="2514601" cy="707886"/>
          </a:xfrm>
          <a:prstGeom prst="rect">
            <a:avLst/>
          </a:prstGeom>
          <a:noFill/>
        </p:spPr>
        <p:txBody>
          <a:bodyPr wrap="square" rtlCol="0">
            <a:spAutoFit/>
          </a:bodyPr>
          <a:lstStyle/>
          <a:p>
            <a:r>
              <a:rPr lang="en-US" sz="1000" i="1" dirty="0">
                <a:solidFill>
                  <a:srgbClr val="5B0503"/>
                </a:solidFill>
              </a:rPr>
              <a:t>“Humanness perception of technology is defined as the degree to which a user feels a certain technology or system is human-like (versus machine-like)</a:t>
            </a:r>
            <a:r>
              <a:rPr lang="en-US" sz="1000" dirty="0">
                <a:solidFill>
                  <a:srgbClr val="5B0503"/>
                </a:solidFill>
              </a:rPr>
              <a:t>“ (Hu &amp; Lu, 2021)</a:t>
            </a:r>
          </a:p>
        </p:txBody>
      </p:sp>
      <p:sp>
        <p:nvSpPr>
          <p:cNvPr id="13" name="Textfeld 12">
            <a:extLst>
              <a:ext uri="{FF2B5EF4-FFF2-40B4-BE49-F238E27FC236}">
                <a16:creationId xmlns:a16="http://schemas.microsoft.com/office/drawing/2014/main" id="{7233BC78-2702-4F69-9382-53A56FD455C7}"/>
              </a:ext>
            </a:extLst>
          </p:cNvPr>
          <p:cNvSpPr txBox="1"/>
          <p:nvPr/>
        </p:nvSpPr>
        <p:spPr>
          <a:xfrm>
            <a:off x="3560380" y="990773"/>
            <a:ext cx="2514601" cy="1015663"/>
          </a:xfrm>
          <a:prstGeom prst="rect">
            <a:avLst/>
          </a:prstGeom>
          <a:noFill/>
        </p:spPr>
        <p:txBody>
          <a:bodyPr wrap="square" rtlCol="0">
            <a:spAutoFit/>
          </a:bodyPr>
          <a:lstStyle/>
          <a:p>
            <a:r>
              <a:rPr lang="en-US" sz="1000" i="1" dirty="0">
                <a:solidFill>
                  <a:srgbClr val="5B0503"/>
                </a:solidFill>
              </a:rPr>
              <a:t>“voices which sound like they could come from an actual human being (which should be rated as more natural) and voices that sound more fictitious, such as a cartoon character or a monster (which should be rated as less natural)</a:t>
            </a:r>
            <a:r>
              <a:rPr lang="en-US" sz="1000" dirty="0">
                <a:solidFill>
                  <a:srgbClr val="5B0503"/>
                </a:solidFill>
              </a:rPr>
              <a:t>“ (</a:t>
            </a:r>
            <a:r>
              <a:rPr lang="en-US" sz="1000" dirty="0" err="1">
                <a:solidFill>
                  <a:srgbClr val="5B0503"/>
                </a:solidFill>
              </a:rPr>
              <a:t>Kapolowicz</a:t>
            </a:r>
            <a:r>
              <a:rPr lang="en-US" sz="1000" dirty="0">
                <a:solidFill>
                  <a:srgbClr val="5B0503"/>
                </a:solidFill>
              </a:rPr>
              <a:t> et al , 2022)</a:t>
            </a:r>
          </a:p>
        </p:txBody>
      </p:sp>
      <p:sp>
        <p:nvSpPr>
          <p:cNvPr id="14" name="Textfeld 13">
            <a:extLst>
              <a:ext uri="{FF2B5EF4-FFF2-40B4-BE49-F238E27FC236}">
                <a16:creationId xmlns:a16="http://schemas.microsoft.com/office/drawing/2014/main" id="{658613F5-73EE-45E1-94E5-7176577372AD}"/>
              </a:ext>
            </a:extLst>
          </p:cNvPr>
          <p:cNvSpPr txBox="1"/>
          <p:nvPr/>
        </p:nvSpPr>
        <p:spPr>
          <a:xfrm>
            <a:off x="4441093" y="4052637"/>
            <a:ext cx="2514601" cy="400110"/>
          </a:xfrm>
          <a:prstGeom prst="rect">
            <a:avLst/>
          </a:prstGeom>
          <a:noFill/>
        </p:spPr>
        <p:txBody>
          <a:bodyPr wrap="square" rtlCol="0">
            <a:spAutoFit/>
          </a:bodyPr>
          <a:lstStyle/>
          <a:p>
            <a:r>
              <a:rPr lang="en-US" sz="1000" i="1" dirty="0">
                <a:solidFill>
                  <a:srgbClr val="6C7921"/>
                </a:solidFill>
              </a:rPr>
              <a:t>"Naturalness’ will not be defined for you.</a:t>
            </a:r>
            <a:r>
              <a:rPr lang="en-US" sz="1000" dirty="0">
                <a:solidFill>
                  <a:srgbClr val="6C7921"/>
                </a:solidFill>
              </a:rPr>
              <a:t>“ (Klopfenstein 2016)</a:t>
            </a:r>
          </a:p>
        </p:txBody>
      </p:sp>
      <p:sp>
        <p:nvSpPr>
          <p:cNvPr id="15" name="Textfeld 14">
            <a:extLst>
              <a:ext uri="{FF2B5EF4-FFF2-40B4-BE49-F238E27FC236}">
                <a16:creationId xmlns:a16="http://schemas.microsoft.com/office/drawing/2014/main" id="{4149F728-91C2-4638-8228-4ADF25533B68}"/>
              </a:ext>
            </a:extLst>
          </p:cNvPr>
          <p:cNvSpPr txBox="1"/>
          <p:nvPr/>
        </p:nvSpPr>
        <p:spPr>
          <a:xfrm>
            <a:off x="4103570" y="2049125"/>
            <a:ext cx="2514601" cy="400110"/>
          </a:xfrm>
          <a:prstGeom prst="rect">
            <a:avLst/>
          </a:prstGeom>
          <a:noFill/>
        </p:spPr>
        <p:txBody>
          <a:bodyPr wrap="square" rtlCol="0">
            <a:spAutoFit/>
          </a:bodyPr>
          <a:lstStyle/>
          <a:p>
            <a:r>
              <a:rPr lang="en-US" sz="1000" i="1" dirty="0">
                <a:solidFill>
                  <a:srgbClr val="5B0503"/>
                </a:solidFill>
              </a:rPr>
              <a:t>“referring to the level of naturalness and likeness to human voice</a:t>
            </a:r>
            <a:r>
              <a:rPr lang="en-US" sz="1000" dirty="0">
                <a:solidFill>
                  <a:srgbClr val="5B0503"/>
                </a:solidFill>
              </a:rPr>
              <a:t>“ (Li et al 2023)</a:t>
            </a:r>
          </a:p>
        </p:txBody>
      </p:sp>
      <p:sp>
        <p:nvSpPr>
          <p:cNvPr id="16" name="Textfeld 15">
            <a:extLst>
              <a:ext uri="{FF2B5EF4-FFF2-40B4-BE49-F238E27FC236}">
                <a16:creationId xmlns:a16="http://schemas.microsoft.com/office/drawing/2014/main" id="{A4809ECD-782A-4B84-AE62-5AE21F777C55}"/>
              </a:ext>
            </a:extLst>
          </p:cNvPr>
          <p:cNvSpPr txBox="1"/>
          <p:nvPr/>
        </p:nvSpPr>
        <p:spPr>
          <a:xfrm>
            <a:off x="4441093" y="2483016"/>
            <a:ext cx="2514601" cy="400110"/>
          </a:xfrm>
          <a:prstGeom prst="rect">
            <a:avLst/>
          </a:prstGeom>
          <a:noFill/>
        </p:spPr>
        <p:txBody>
          <a:bodyPr wrap="square" rtlCol="0">
            <a:spAutoFit/>
          </a:bodyPr>
          <a:lstStyle/>
          <a:p>
            <a:r>
              <a:rPr lang="en-US" sz="1000" i="1" dirty="0">
                <a:solidFill>
                  <a:srgbClr val="5B0503"/>
                </a:solidFill>
              </a:rPr>
              <a:t>“‘natural speech’’ is the speech most closely perceived as a human voice</a:t>
            </a:r>
            <a:r>
              <a:rPr lang="en-US" sz="1000" dirty="0">
                <a:solidFill>
                  <a:srgbClr val="5B0503"/>
                </a:solidFill>
              </a:rPr>
              <a:t>“ (</a:t>
            </a:r>
            <a:r>
              <a:rPr lang="en-US" sz="1000" dirty="0" err="1">
                <a:solidFill>
                  <a:srgbClr val="5B0503"/>
                </a:solidFill>
              </a:rPr>
              <a:t>Mawalim</a:t>
            </a:r>
            <a:r>
              <a:rPr lang="en-US" sz="1000" dirty="0">
                <a:solidFill>
                  <a:srgbClr val="5B0503"/>
                </a:solidFill>
              </a:rPr>
              <a:t> 2022)</a:t>
            </a:r>
          </a:p>
        </p:txBody>
      </p:sp>
      <p:sp>
        <p:nvSpPr>
          <p:cNvPr id="17" name="Textfeld 16">
            <a:extLst>
              <a:ext uri="{FF2B5EF4-FFF2-40B4-BE49-F238E27FC236}">
                <a16:creationId xmlns:a16="http://schemas.microsoft.com/office/drawing/2014/main" id="{D947A88F-0043-4B91-B0E9-3971FCE99ACF}"/>
              </a:ext>
            </a:extLst>
          </p:cNvPr>
          <p:cNvSpPr txBox="1"/>
          <p:nvPr/>
        </p:nvSpPr>
        <p:spPr>
          <a:xfrm>
            <a:off x="3201592" y="2884563"/>
            <a:ext cx="2514601" cy="707886"/>
          </a:xfrm>
          <a:prstGeom prst="rect">
            <a:avLst/>
          </a:prstGeom>
          <a:noFill/>
        </p:spPr>
        <p:txBody>
          <a:bodyPr wrap="square" rtlCol="0">
            <a:spAutoFit/>
          </a:bodyPr>
          <a:lstStyle/>
          <a:p>
            <a:r>
              <a:rPr lang="en-US" sz="1000" i="1" dirty="0">
                <a:solidFill>
                  <a:srgbClr val="002F5D"/>
                </a:solidFill>
              </a:rPr>
              <a:t>"By naturalness, we understand the voice stimulus to be perceived as a plausible outcome of the human speech production system. </a:t>
            </a:r>
            <a:r>
              <a:rPr lang="en-US" sz="1000" dirty="0">
                <a:solidFill>
                  <a:srgbClr val="002F5D"/>
                </a:solidFill>
              </a:rPr>
              <a:t>“ (Nussbaum, et. al. 2023)</a:t>
            </a:r>
          </a:p>
        </p:txBody>
      </p:sp>
    </p:spTree>
    <p:extLst>
      <p:ext uri="{BB962C8B-B14F-4D97-AF65-F5344CB8AC3E}">
        <p14:creationId xmlns:p14="http://schemas.microsoft.com/office/powerpoint/2010/main" val="3060393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What is a natural voice? What is an unnatural voice?</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pic>
        <p:nvPicPr>
          <p:cNvPr id="7" name="Grafik 6">
            <a:extLst>
              <a:ext uri="{FF2B5EF4-FFF2-40B4-BE49-F238E27FC236}">
                <a16:creationId xmlns:a16="http://schemas.microsoft.com/office/drawing/2014/main" id="{157763E4-10BF-41C0-84CE-5C63D9B7434D}"/>
              </a:ext>
            </a:extLst>
          </p:cNvPr>
          <p:cNvPicPr>
            <a:picLocks noChangeAspect="1"/>
          </p:cNvPicPr>
          <p:nvPr/>
        </p:nvPicPr>
        <p:blipFill rotWithShape="1">
          <a:blip r:embed="rId3">
            <a:extLst>
              <a:ext uri="{28A0092B-C50C-407E-A947-70E740481C1C}">
                <a14:useLocalDpi xmlns:a14="http://schemas.microsoft.com/office/drawing/2010/main" val="0"/>
              </a:ext>
            </a:extLst>
          </a:blip>
          <a:srcRect l="22484" t="23487" r="23137" b="20696"/>
          <a:stretch/>
        </p:blipFill>
        <p:spPr>
          <a:xfrm>
            <a:off x="834452" y="712654"/>
            <a:ext cx="5086280" cy="3729123"/>
          </a:xfrm>
          <a:prstGeom prst="rect">
            <a:avLst/>
          </a:prstGeom>
        </p:spPr>
      </p:pic>
      <p:sp>
        <p:nvSpPr>
          <p:cNvPr id="8" name="Textfeld 7">
            <a:extLst>
              <a:ext uri="{FF2B5EF4-FFF2-40B4-BE49-F238E27FC236}">
                <a16:creationId xmlns:a16="http://schemas.microsoft.com/office/drawing/2014/main" id="{35886C60-1167-473F-B21F-FB7B64F444BB}"/>
              </a:ext>
            </a:extLst>
          </p:cNvPr>
          <p:cNvSpPr txBox="1"/>
          <p:nvPr/>
        </p:nvSpPr>
        <p:spPr>
          <a:xfrm>
            <a:off x="5702334" y="4201218"/>
            <a:ext cx="1155666" cy="246221"/>
          </a:xfrm>
          <a:prstGeom prst="rect">
            <a:avLst/>
          </a:prstGeom>
          <a:noFill/>
        </p:spPr>
        <p:txBody>
          <a:bodyPr wrap="square" rtlCol="0">
            <a:spAutoFit/>
          </a:bodyPr>
          <a:lstStyle/>
          <a:p>
            <a:r>
              <a:rPr lang="en-US" sz="1000" i="1" dirty="0">
                <a:solidFill>
                  <a:srgbClr val="6C7921"/>
                </a:solidFill>
              </a:rPr>
              <a:t>…work in progress!</a:t>
            </a:r>
            <a:endParaRPr lang="en-US" sz="1000" dirty="0">
              <a:solidFill>
                <a:srgbClr val="6C7921"/>
              </a:solidFill>
            </a:endParaRPr>
          </a:p>
        </p:txBody>
      </p:sp>
    </p:spTree>
    <p:extLst>
      <p:ext uri="{BB962C8B-B14F-4D97-AF65-F5344CB8AC3E}">
        <p14:creationId xmlns:p14="http://schemas.microsoft.com/office/powerpoint/2010/main" val="551982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398809"/>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Finding a definition of voice naturalness – a challenging task</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graphicFrame>
        <p:nvGraphicFramePr>
          <p:cNvPr id="5" name="Tabelle 4">
            <a:extLst>
              <a:ext uri="{FF2B5EF4-FFF2-40B4-BE49-F238E27FC236}">
                <a16:creationId xmlns:a16="http://schemas.microsoft.com/office/drawing/2014/main" id="{E498C34E-62BE-4788-A9FE-7E955ACA1DF9}"/>
              </a:ext>
            </a:extLst>
          </p:cNvPr>
          <p:cNvGraphicFramePr>
            <a:graphicFrameLocks noGrp="1"/>
          </p:cNvGraphicFramePr>
          <p:nvPr>
            <p:extLst>
              <p:ext uri="{D42A27DB-BD31-4B8C-83A1-F6EECF244321}">
                <p14:modId xmlns:p14="http://schemas.microsoft.com/office/powerpoint/2010/main" val="2419351414"/>
              </p:ext>
            </p:extLst>
          </p:nvPr>
        </p:nvGraphicFramePr>
        <p:xfrm>
          <a:off x="340096" y="1024314"/>
          <a:ext cx="5728098" cy="3122030"/>
        </p:xfrm>
        <a:graphic>
          <a:graphicData uri="http://schemas.openxmlformats.org/drawingml/2006/table">
            <a:tbl>
              <a:tblPr firstRow="1" bandRow="1">
                <a:tableStyleId>{073A0DAA-6AF3-43AB-8588-CEC1D06C72B9}</a:tableStyleId>
              </a:tblPr>
              <a:tblGrid>
                <a:gridCol w="1867076">
                  <a:extLst>
                    <a:ext uri="{9D8B030D-6E8A-4147-A177-3AD203B41FA5}">
                      <a16:colId xmlns:a16="http://schemas.microsoft.com/office/drawing/2014/main" val="696898243"/>
                    </a:ext>
                  </a:extLst>
                </a:gridCol>
                <a:gridCol w="1951656">
                  <a:extLst>
                    <a:ext uri="{9D8B030D-6E8A-4147-A177-3AD203B41FA5}">
                      <a16:colId xmlns:a16="http://schemas.microsoft.com/office/drawing/2014/main" val="1716037678"/>
                    </a:ext>
                  </a:extLst>
                </a:gridCol>
                <a:gridCol w="1909366">
                  <a:extLst>
                    <a:ext uri="{9D8B030D-6E8A-4147-A177-3AD203B41FA5}">
                      <a16:colId xmlns:a16="http://schemas.microsoft.com/office/drawing/2014/main" val="774656609"/>
                    </a:ext>
                  </a:extLst>
                </a:gridCol>
              </a:tblGrid>
              <a:tr h="273520">
                <a:tc>
                  <a:txBody>
                    <a:bodyPr/>
                    <a:lstStyle/>
                    <a:p>
                      <a:endParaRPr lang="de-DE" dirty="0"/>
                    </a:p>
                  </a:txBody>
                  <a:tcPr/>
                </a:tc>
                <a:tc>
                  <a:txBody>
                    <a:bodyPr/>
                    <a:lstStyle/>
                    <a:p>
                      <a:pPr algn="ctr"/>
                      <a:r>
                        <a:rPr lang="de-DE" dirty="0" err="1"/>
                        <a:t>Categorical</a:t>
                      </a:r>
                      <a:endParaRPr lang="de-DE" dirty="0"/>
                    </a:p>
                  </a:txBody>
                  <a:tcPr/>
                </a:tc>
                <a:tc>
                  <a:txBody>
                    <a:bodyPr/>
                    <a:lstStyle/>
                    <a:p>
                      <a:pPr algn="ctr"/>
                      <a:r>
                        <a:rPr lang="de-DE" dirty="0" err="1"/>
                        <a:t>Continous</a:t>
                      </a:r>
                      <a:endParaRPr lang="de-DE" dirty="0"/>
                    </a:p>
                  </a:txBody>
                  <a:tcPr/>
                </a:tc>
                <a:extLst>
                  <a:ext uri="{0D108BD9-81ED-4DB2-BD59-A6C34878D82A}">
                    <a16:rowId xmlns:a16="http://schemas.microsoft.com/office/drawing/2014/main" val="3037642403"/>
                  </a:ext>
                </a:extLst>
              </a:tr>
              <a:tr h="1243222">
                <a:tc>
                  <a:txBody>
                    <a:bodyPr/>
                    <a:lstStyle/>
                    <a:p>
                      <a:pPr algn="l"/>
                      <a:r>
                        <a:rPr lang="de-DE" dirty="0" err="1"/>
                        <a:t>Within</a:t>
                      </a:r>
                      <a:r>
                        <a:rPr lang="de-DE" dirty="0"/>
                        <a:t> human </a:t>
                      </a:r>
                      <a:r>
                        <a:rPr lang="de-DE" dirty="0" err="1"/>
                        <a:t>voices</a:t>
                      </a:r>
                      <a:endParaRPr lang="de-DE" dirty="0"/>
                    </a:p>
                  </a:txBody>
                  <a:tcPr anchor="ctr"/>
                </a:tc>
                <a:tc>
                  <a:txBody>
                    <a:bodyPr/>
                    <a:lstStyle/>
                    <a:p>
                      <a:pPr algn="ctr"/>
                      <a:r>
                        <a:rPr lang="de-DE" dirty="0" err="1"/>
                        <a:t>Distorted</a:t>
                      </a:r>
                      <a:r>
                        <a:rPr lang="de-DE" dirty="0"/>
                        <a:t> vs. </a:t>
                      </a:r>
                      <a:r>
                        <a:rPr lang="de-DE" dirty="0" err="1"/>
                        <a:t>Typical</a:t>
                      </a:r>
                      <a:r>
                        <a:rPr lang="de-DE" dirty="0"/>
                        <a:t>/“normal“</a:t>
                      </a:r>
                    </a:p>
                  </a:txBody>
                  <a:tcPr anchor="ctr"/>
                </a:tc>
                <a:tc>
                  <a:txBody>
                    <a:bodyPr/>
                    <a:lstStyle/>
                    <a:p>
                      <a:pPr algn="ctr"/>
                      <a:r>
                        <a:rPr lang="de-DE" dirty="0">
                          <a:solidFill>
                            <a:srgbClr val="C00000"/>
                          </a:solidFill>
                        </a:rPr>
                        <a:t>Degree </a:t>
                      </a:r>
                      <a:r>
                        <a:rPr lang="de-DE" dirty="0" err="1">
                          <a:solidFill>
                            <a:srgbClr val="C00000"/>
                          </a:solidFill>
                        </a:rPr>
                        <a:t>of</a:t>
                      </a:r>
                      <a:r>
                        <a:rPr lang="de-DE" dirty="0">
                          <a:solidFill>
                            <a:srgbClr val="C00000"/>
                          </a:solidFill>
                        </a:rPr>
                        <a:t> </a:t>
                      </a:r>
                      <a:r>
                        <a:rPr lang="de-DE" dirty="0" err="1">
                          <a:solidFill>
                            <a:srgbClr val="C00000"/>
                          </a:solidFill>
                        </a:rPr>
                        <a:t>distortion</a:t>
                      </a:r>
                      <a:r>
                        <a:rPr lang="de-DE" dirty="0">
                          <a:solidFill>
                            <a:srgbClr val="C00000"/>
                          </a:solidFill>
                        </a:rPr>
                        <a:t>/</a:t>
                      </a:r>
                      <a:r>
                        <a:rPr lang="de-DE" dirty="0" err="1">
                          <a:solidFill>
                            <a:srgbClr val="C00000"/>
                          </a:solidFill>
                        </a:rPr>
                        <a:t>deviation</a:t>
                      </a:r>
                      <a:endParaRPr lang="de-DE" dirty="0">
                        <a:solidFill>
                          <a:srgbClr val="C00000"/>
                        </a:solidFill>
                      </a:endParaRPr>
                    </a:p>
                  </a:txBody>
                  <a:tcPr anchor="ctr"/>
                </a:tc>
                <a:extLst>
                  <a:ext uri="{0D108BD9-81ED-4DB2-BD59-A6C34878D82A}">
                    <a16:rowId xmlns:a16="http://schemas.microsoft.com/office/drawing/2014/main" val="2008234035"/>
                  </a:ext>
                </a:extLst>
              </a:tr>
              <a:tr h="1581628">
                <a:tc>
                  <a:txBody>
                    <a:bodyPr/>
                    <a:lstStyle/>
                    <a:p>
                      <a:pPr algn="l"/>
                      <a:r>
                        <a:rPr lang="de-DE" dirty="0" err="1"/>
                        <a:t>Beyond</a:t>
                      </a:r>
                      <a:r>
                        <a:rPr lang="de-DE" dirty="0"/>
                        <a:t> human </a:t>
                      </a:r>
                      <a:r>
                        <a:rPr lang="de-DE" dirty="0" err="1"/>
                        <a:t>voices</a:t>
                      </a:r>
                      <a:endParaRPr lang="de-DE" dirty="0"/>
                    </a:p>
                  </a:txBody>
                  <a:tcPr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de-DE" dirty="0">
                          <a:solidFill>
                            <a:srgbClr val="C00000"/>
                          </a:solidFill>
                        </a:rPr>
                        <a:t>Human-</a:t>
                      </a:r>
                      <a:r>
                        <a:rPr lang="de-DE" dirty="0" err="1">
                          <a:solidFill>
                            <a:srgbClr val="C00000"/>
                          </a:solidFill>
                        </a:rPr>
                        <a:t>likeness</a:t>
                      </a:r>
                      <a:r>
                        <a:rPr lang="de-DE" dirty="0">
                          <a:solidFill>
                            <a:srgbClr val="C00000"/>
                          </a:solidFill>
                        </a:rPr>
                        <a:t> (</a:t>
                      </a:r>
                      <a:r>
                        <a:rPr lang="de-DE" dirty="0" err="1">
                          <a:solidFill>
                            <a:srgbClr val="C00000"/>
                          </a:solidFill>
                        </a:rPr>
                        <a:t>Dichotomous</a:t>
                      </a:r>
                      <a:r>
                        <a:rPr lang="de-DE" dirty="0">
                          <a:solidFill>
                            <a:srgbClr val="C00000"/>
                          </a:solidFill>
                        </a:rPr>
                        <a:t>)</a:t>
                      </a:r>
                    </a:p>
                  </a:txBody>
                  <a:tcPr anchor="ctr"/>
                </a:tc>
                <a:tc>
                  <a:txBody>
                    <a:bodyPr/>
                    <a:lstStyle/>
                    <a:p>
                      <a:pPr algn="ctr"/>
                      <a:r>
                        <a:rPr lang="de-DE" dirty="0"/>
                        <a:t>Human-</a:t>
                      </a:r>
                      <a:r>
                        <a:rPr lang="de-DE" dirty="0" err="1"/>
                        <a:t>likeness</a:t>
                      </a:r>
                      <a:r>
                        <a:rPr lang="de-DE" dirty="0"/>
                        <a:t> (Degree)</a:t>
                      </a:r>
                    </a:p>
                  </a:txBody>
                  <a:tcPr anchor="ctr"/>
                </a:tc>
                <a:extLst>
                  <a:ext uri="{0D108BD9-81ED-4DB2-BD59-A6C34878D82A}">
                    <a16:rowId xmlns:a16="http://schemas.microsoft.com/office/drawing/2014/main" val="2636556319"/>
                  </a:ext>
                </a:extLst>
              </a:tr>
            </a:tbl>
          </a:graphicData>
        </a:graphic>
      </p:graphicFrame>
    </p:spTree>
    <p:extLst>
      <p:ext uri="{BB962C8B-B14F-4D97-AF65-F5344CB8AC3E}">
        <p14:creationId xmlns:p14="http://schemas.microsoft.com/office/powerpoint/2010/main" val="33005045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7" name="Textfeld 6">
            <a:extLst>
              <a:ext uri="{FF2B5EF4-FFF2-40B4-BE49-F238E27FC236}">
                <a16:creationId xmlns:a16="http://schemas.microsoft.com/office/drawing/2014/main" id="{954250F6-F15D-4DF2-BCFE-3323D94B07C3}"/>
              </a:ext>
            </a:extLst>
          </p:cNvPr>
          <p:cNvSpPr txBox="1"/>
          <p:nvPr/>
        </p:nvSpPr>
        <p:spPr>
          <a:xfrm>
            <a:off x="362228" y="552215"/>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(1) Human-likeness-based naturalness</a:t>
            </a:r>
          </a:p>
        </p:txBody>
      </p:sp>
      <p:sp>
        <p:nvSpPr>
          <p:cNvPr id="10" name="Textfeld 9">
            <a:extLst>
              <a:ext uri="{FF2B5EF4-FFF2-40B4-BE49-F238E27FC236}">
                <a16:creationId xmlns:a16="http://schemas.microsoft.com/office/drawing/2014/main" id="{8735816A-33A9-456E-B8D3-87AFE82D8441}"/>
              </a:ext>
            </a:extLst>
          </p:cNvPr>
          <p:cNvSpPr txBox="1"/>
          <p:nvPr/>
        </p:nvSpPr>
        <p:spPr>
          <a:xfrm>
            <a:off x="3700771" y="552214"/>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(2) Deviation-based naturalness</a:t>
            </a:r>
          </a:p>
        </p:txBody>
      </p:sp>
      <p:sp>
        <p:nvSpPr>
          <p:cNvPr id="3" name="Textfeld 2">
            <a:extLst>
              <a:ext uri="{FF2B5EF4-FFF2-40B4-BE49-F238E27FC236}">
                <a16:creationId xmlns:a16="http://schemas.microsoft.com/office/drawing/2014/main" id="{0B9F0876-B6E5-149C-8BE0-2350E40B259B}"/>
              </a:ext>
            </a:extLst>
          </p:cNvPr>
          <p:cNvSpPr txBox="1"/>
          <p:nvPr/>
        </p:nvSpPr>
        <p:spPr>
          <a:xfrm>
            <a:off x="906960" y="1378035"/>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Human-likeness i.e. resemblance to real human voice</a:t>
            </a:r>
          </a:p>
          <a:p>
            <a:pPr algn="ctr"/>
            <a:endParaRPr lang="en-US" sz="1200" dirty="0"/>
          </a:p>
        </p:txBody>
      </p:sp>
      <p:sp>
        <p:nvSpPr>
          <p:cNvPr id="4" name="Textfeld 3">
            <a:extLst>
              <a:ext uri="{FF2B5EF4-FFF2-40B4-BE49-F238E27FC236}">
                <a16:creationId xmlns:a16="http://schemas.microsoft.com/office/drawing/2014/main" id="{67C716C2-849C-641F-9596-F58260A7BAA1}"/>
              </a:ext>
            </a:extLst>
          </p:cNvPr>
          <p:cNvSpPr txBox="1"/>
          <p:nvPr/>
        </p:nvSpPr>
        <p:spPr>
          <a:xfrm>
            <a:off x="4287777" y="1378035"/>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200" dirty="0"/>
              <a:t>Deviation from an exemplar/reference/ expectation/model that represents maximum naturalness </a:t>
            </a:r>
          </a:p>
        </p:txBody>
      </p:sp>
      <p:sp>
        <p:nvSpPr>
          <p:cNvPr id="5" name="Textfeld 4">
            <a:extLst>
              <a:ext uri="{FF2B5EF4-FFF2-40B4-BE49-F238E27FC236}">
                <a16:creationId xmlns:a16="http://schemas.microsoft.com/office/drawing/2014/main" id="{4D6A2DF6-612F-3EC0-CD18-7E716919852B}"/>
              </a:ext>
            </a:extLst>
          </p:cNvPr>
          <p:cNvSpPr txBox="1"/>
          <p:nvPr/>
        </p:nvSpPr>
        <p:spPr>
          <a:xfrm>
            <a:off x="2834125" y="1755061"/>
            <a:ext cx="1189749" cy="261610"/>
          </a:xfrm>
          <a:prstGeom prst="rect">
            <a:avLst/>
          </a:prstGeom>
          <a:noFill/>
        </p:spPr>
        <p:txBody>
          <a:bodyPr wrap="none" rtlCol="0">
            <a:spAutoFit/>
          </a:bodyPr>
          <a:lstStyle/>
          <a:p>
            <a:r>
              <a:rPr lang="en-US" sz="1100" dirty="0"/>
              <a:t>Conceptualization</a:t>
            </a:r>
          </a:p>
        </p:txBody>
      </p:sp>
      <p:sp>
        <p:nvSpPr>
          <p:cNvPr id="8" name="Textfeld 7">
            <a:extLst>
              <a:ext uri="{FF2B5EF4-FFF2-40B4-BE49-F238E27FC236}">
                <a16:creationId xmlns:a16="http://schemas.microsoft.com/office/drawing/2014/main" id="{45A1619B-DED8-89D2-0579-587D93740A8E}"/>
              </a:ext>
            </a:extLst>
          </p:cNvPr>
          <p:cNvSpPr txBox="1"/>
          <p:nvPr/>
        </p:nvSpPr>
        <p:spPr>
          <a:xfrm>
            <a:off x="2834125" y="2796662"/>
            <a:ext cx="1189749" cy="769441"/>
          </a:xfrm>
          <a:prstGeom prst="rect">
            <a:avLst/>
          </a:prstGeom>
          <a:noFill/>
        </p:spPr>
        <p:txBody>
          <a:bodyPr wrap="square" rtlCol="0">
            <a:spAutoFit/>
          </a:bodyPr>
          <a:lstStyle/>
          <a:p>
            <a:pPr algn="ctr"/>
            <a:r>
              <a:rPr lang="en-US" sz="1100" dirty="0"/>
              <a:t>Example definitions for participants or readers</a:t>
            </a:r>
          </a:p>
        </p:txBody>
      </p:sp>
      <p:sp>
        <p:nvSpPr>
          <p:cNvPr id="9" name="Textfeld 8">
            <a:extLst>
              <a:ext uri="{FF2B5EF4-FFF2-40B4-BE49-F238E27FC236}">
                <a16:creationId xmlns:a16="http://schemas.microsoft.com/office/drawing/2014/main" id="{A22EF44A-87A6-D74B-87C0-5B2DCEB5D7F1}"/>
              </a:ext>
            </a:extLst>
          </p:cNvPr>
          <p:cNvSpPr txBox="1"/>
          <p:nvPr/>
        </p:nvSpPr>
        <p:spPr>
          <a:xfrm>
            <a:off x="906959" y="2753416"/>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endParaRPr lang="en-US" sz="1200" dirty="0"/>
          </a:p>
          <a:p>
            <a:pPr algn="ctr"/>
            <a:r>
              <a:rPr lang="en-US" sz="1200" dirty="0"/>
              <a:t>„</a:t>
            </a:r>
            <a:r>
              <a:rPr lang="en-US" sz="1200" kern="1200" dirty="0">
                <a:solidFill>
                  <a:schemeClr val="dk1"/>
                </a:solidFill>
                <a:effectLst/>
              </a:rPr>
              <a:t>Does this voice sound like a real human speaker?</a:t>
            </a:r>
            <a:r>
              <a:rPr lang="en-US" sz="1200" dirty="0"/>
              <a:t>“</a:t>
            </a:r>
          </a:p>
          <a:p>
            <a:pPr algn="ctr"/>
            <a:endParaRPr lang="en-US" sz="1200" dirty="0"/>
          </a:p>
        </p:txBody>
      </p:sp>
      <p:sp>
        <p:nvSpPr>
          <p:cNvPr id="11" name="Textfeld 10">
            <a:extLst>
              <a:ext uri="{FF2B5EF4-FFF2-40B4-BE49-F238E27FC236}">
                <a16:creationId xmlns:a16="http://schemas.microsoft.com/office/drawing/2014/main" id="{472728A5-2A78-9D78-029F-FAC3B15B56D2}"/>
              </a:ext>
            </a:extLst>
          </p:cNvPr>
          <p:cNvSpPr txBox="1"/>
          <p:nvPr/>
        </p:nvSpPr>
        <p:spPr>
          <a:xfrm>
            <a:off x="4287777" y="2761333"/>
            <a:ext cx="1663263" cy="101566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200" dirty="0"/>
              <a:t>“Does this voice sound distorted?”/ “Does this voice sound untypical/rare/</a:t>
            </a:r>
          </a:p>
          <a:p>
            <a:pPr algn="ctr"/>
            <a:r>
              <a:rPr lang="en-US" sz="1200" dirty="0"/>
              <a:t>unexpected?”</a:t>
            </a:r>
          </a:p>
        </p:txBody>
      </p:sp>
    </p:spTree>
    <p:extLst>
      <p:ext uri="{BB962C8B-B14F-4D97-AF65-F5344CB8AC3E}">
        <p14:creationId xmlns:p14="http://schemas.microsoft.com/office/powerpoint/2010/main" val="1396911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9" grpId="0" animBg="1"/>
      <p:bldP spid="11" grpId="0" animBg="1"/>
    </p:bldLst>
  </p:timing>
</p:sld>
</file>

<file path=ppt/theme/theme1.xml><?xml version="1.0" encoding="utf-8"?>
<a:theme xmlns:a="http://schemas.openxmlformats.org/drawingml/2006/main" name="Universität Jena Blau">
  <a:themeElements>
    <a:clrScheme name="Universität">
      <a:dk1>
        <a:srgbClr val="002F5D"/>
      </a:dk1>
      <a:lt1>
        <a:srgbClr val="FFFFFF"/>
      </a:lt1>
      <a:dk2>
        <a:srgbClr val="002F5D"/>
      </a:dk2>
      <a:lt2>
        <a:srgbClr val="FFFFFF"/>
      </a:lt2>
      <a:accent1>
        <a:srgbClr val="AE9A63"/>
      </a:accent1>
      <a:accent2>
        <a:srgbClr val="7682A5"/>
      </a:accent2>
      <a:accent3>
        <a:srgbClr val="8E98B7"/>
      </a:accent3>
      <a:accent4>
        <a:srgbClr val="FFFFFF"/>
      </a:accent4>
      <a:accent5>
        <a:srgbClr val="FFFFFF"/>
      </a:accent5>
      <a:accent6>
        <a:srgbClr val="FFFFFF"/>
      </a:accent6>
      <a:hlink>
        <a:srgbClr val="7682A5"/>
      </a:hlink>
      <a:folHlink>
        <a:srgbClr val="A8AFC8"/>
      </a:folHlink>
    </a:clrScheme>
    <a:fontScheme name="Universität">
      <a:majorFont>
        <a:latin typeface="Palatino nova Medium"/>
        <a:ea typeface=""/>
        <a:cs typeface=""/>
      </a:majorFont>
      <a:minorFont>
        <a:latin typeface="Roboto Condensed"/>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alpha val="8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3675</Words>
  <Application>Microsoft Office PowerPoint</Application>
  <PresentationFormat>Benutzerdefiniert</PresentationFormat>
  <Paragraphs>459</Paragraphs>
  <Slides>49</Slides>
  <Notes>49</Notes>
  <HiddenSlides>0</HiddenSlides>
  <MMClips>18</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49</vt:i4>
      </vt:variant>
    </vt:vector>
  </HeadingPairs>
  <TitlesOfParts>
    <vt:vector size="57" baseType="lpstr">
      <vt:lpstr>Wingdings</vt:lpstr>
      <vt:lpstr>Roboto Condensed</vt:lpstr>
      <vt:lpstr>Palatino Linotype</vt:lpstr>
      <vt:lpstr>Calibri</vt:lpstr>
      <vt:lpstr>Arial</vt:lpstr>
      <vt:lpstr>CharterBT-Roman</vt:lpstr>
      <vt:lpstr>Roboto-Regular</vt:lpstr>
      <vt:lpstr>Universität Jena Blau</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FSU Jena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Liana Franke</dc:creator>
  <cp:lastModifiedBy>Christine Nussbaum</cp:lastModifiedBy>
  <cp:revision>818</cp:revision>
  <cp:lastPrinted>2017-04-12T09:06:57Z</cp:lastPrinted>
  <dcterms:created xsi:type="dcterms:W3CDTF">2017-03-23T10:34:48Z</dcterms:created>
  <dcterms:modified xsi:type="dcterms:W3CDTF">2024-04-29T11:46:41Z</dcterms:modified>
</cp:coreProperties>
</file>

<file path=docProps/thumbnail.jpeg>
</file>